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35A9E42-1C8E-490D-8677-BE29AD2E7FBB}">
  <a:tblStyle styleId="{735A9E42-1C8E-490D-8677-BE29AD2E7FB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05fd8057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05fd8057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the technology has progressed, it has become possible to look at batches of single cells. That is, we can sequence ever larger collections of single cells in one go. Today we have studies of 1 million cells or more.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05fd8057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05fd8057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a:t>
            </a:r>
            <a:r>
              <a:rPr lang="en"/>
              <a:t>e technological advances behind SC sequencing led to the launch of an ambitious project in 2016.</a:t>
            </a:r>
            <a:endParaRPr/>
          </a:p>
          <a:p>
            <a:pPr indent="0" lvl="0" marL="0" rtl="0" algn="l">
              <a:spcBef>
                <a:spcPts val="0"/>
              </a:spcBef>
              <a:spcAft>
                <a:spcPts val="0"/>
              </a:spcAft>
              <a:buClr>
                <a:schemeClr val="dk1"/>
              </a:buClr>
              <a:buSzPts val="1100"/>
              <a:buFont typeface="Arial"/>
              <a:buNone/>
            </a:pPr>
            <a:r>
              <a:rPr lang="en"/>
              <a:t>The Human Cell Atlas is a bold international collaboration to map all of the cells in the human body.</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705fd8057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705fd8057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the beginning of the century the first draft of the Human Genome Project was completed. Like the HCA it was a large international collaboration with a grand vision - to sequence and map the human genome.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goal of the HCA is to create comprehensive reference maps of all human cells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It’s interesting to look at the wording here. There is a strong mapping metaphor, which is a continuation from the HGP from the beginning of the century. Why the term “map”?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Maps are very intuitive. Make it easy to explain to people. However, to make a map is to take a stand, to have an opinion, since maps can only cover a tiny fraction of reality. They miss a lot out. For example, the HGP mapped base pairs (A, G, C, T) - 3 billion - but not methelation which has implications for how genes are expressed (in an individual).</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05fd8057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05fd8057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If you look at geographical maps, the same selection is taking place. </a:t>
            </a:r>
            <a:endParaRPr/>
          </a:p>
          <a:p>
            <a:pPr indent="0" lvl="0" marL="0" rtl="0" algn="l">
              <a:spcBef>
                <a:spcPts val="0"/>
              </a:spcBef>
              <a:spcAft>
                <a:spcPts val="0"/>
              </a:spcAft>
              <a:buClr>
                <a:schemeClr val="dk1"/>
              </a:buClr>
              <a:buSzPts val="1100"/>
              <a:buFont typeface="Arial"/>
              <a:buNone/>
            </a:pPr>
            <a:r>
              <a:rPr lang="en"/>
              <a:t>This is a map of the world - the Mappa Mundi from 1300. You can go and see it in Hereford Cathedral to this day.</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05fd8057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05fd8057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is a modern OSM of Hereford. It has details that would have been almost unimaginable to the makers of the Mappa Mundi.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Similarly, the HCA is about increasing the resolution of the map of cells. It should also help us see things we haven’t seen before. New maps allow us to make new connections and do new things.</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705fd8057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05fd8057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recent status report for the HCA. </a:t>
            </a:r>
            <a:endParaRPr/>
          </a:p>
          <a:p>
            <a:pPr indent="0" lvl="0" marL="0" rtl="0" algn="l">
              <a:spcBef>
                <a:spcPts val="0"/>
              </a:spcBef>
              <a:spcAft>
                <a:spcPts val="0"/>
              </a:spcAft>
              <a:buClr>
                <a:schemeClr val="dk1"/>
              </a:buClr>
              <a:buSzPts val="1100"/>
              <a:buFont typeface="Arial"/>
              <a:buNone/>
            </a:pPr>
            <a:r>
              <a:rPr lang="en"/>
              <a:t>So - for example - there are over a million cells for lung data - from 160 individuals.</a:t>
            </a:r>
            <a:endParaRPr/>
          </a:p>
          <a:p>
            <a:pPr indent="0" lvl="0" marL="0" rtl="0" algn="l">
              <a:spcBef>
                <a:spcPts val="0"/>
              </a:spcBef>
              <a:spcAft>
                <a:spcPts val="0"/>
              </a:spcAft>
              <a:buClr>
                <a:schemeClr val="dk1"/>
              </a:buClr>
              <a:buSzPts val="1100"/>
              <a:buFont typeface="Arial"/>
              <a:buNone/>
            </a:pPr>
            <a:r>
              <a:rPr lang="en"/>
              <a:t>The data is accumulating, and is openly available.</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05fd80573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05fd80573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One of the goals of the HCA is to give us insights that will help treat disease. To take just one example. This paper from last month from scientists in Edinburgh University identifies a new sub-type of liver cell. Using SC allowed them to find a new cell type. “Experts hope that by understanding more about how these cells behave, new treatments can be developed more quickly for liver diseases.”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So I hope that quick intro gives you an idea of what the technology does, and why people are working on it.</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705fd8057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05fd8057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understand the data we are collecting and analysing, we need a tiny bit of basic biology.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06d88118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06d88118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Francis Crick called this the central dogma, which says “DNA makes RNA makes protein”.</a:t>
            </a:r>
            <a:endParaRPr/>
          </a:p>
          <a:p>
            <a:pPr indent="0" lvl="0" marL="0" rtl="0" algn="l">
              <a:spcBef>
                <a:spcPts val="0"/>
              </a:spcBef>
              <a:spcAft>
                <a:spcPts val="0"/>
              </a:spcAft>
              <a:buClr>
                <a:schemeClr val="dk1"/>
              </a:buClr>
              <a:buSzPts val="1100"/>
              <a:buFont typeface="Arial"/>
              <a:buNone/>
            </a:pPr>
            <a:r>
              <a:rPr lang="en"/>
              <a:t>In a given cell at a given time, some genes are active and are being transcribed into RNA and translated into proteins.</a:t>
            </a:r>
            <a:endParaRPr/>
          </a:p>
          <a:p>
            <a:pPr indent="0" lvl="0" marL="0" rtl="0" algn="l">
              <a:spcBef>
                <a:spcPts val="0"/>
              </a:spcBef>
              <a:spcAft>
                <a:spcPts val="0"/>
              </a:spcAft>
              <a:buClr>
                <a:schemeClr val="dk1"/>
              </a:buClr>
              <a:buSzPts val="1100"/>
              <a:buFont typeface="Arial"/>
              <a:buNone/>
            </a:pPr>
            <a:r>
              <a:rPr lang="en"/>
              <a:t>The idea is that we can see what proteins are being produced by measuring the RNA levels in a cell.</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05fd8057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05fd8057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called </a:t>
            </a:r>
            <a:r>
              <a:rPr i="1" lang="en">
                <a:solidFill>
                  <a:schemeClr val="dk1"/>
                </a:solidFill>
              </a:rPr>
              <a:t>gene expression</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Which genes are expressed changes over time, by cell, and by cell type.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see this in this tortioseshell cat. The different colours are the result of different levels of expression in pigmentation genes.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65aa4592a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5aa4592a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05fd8057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05fd8057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data structure we get from doing SC sequencing is called a Gene Expression Matrix.</a:t>
            </a:r>
            <a:endParaRPr/>
          </a:p>
          <a:p>
            <a:pPr indent="0" lvl="0" marL="0" rtl="0" algn="l">
              <a:spcBef>
                <a:spcPts val="0"/>
              </a:spcBef>
              <a:spcAft>
                <a:spcPts val="0"/>
              </a:spcAft>
              <a:buClr>
                <a:schemeClr val="dk1"/>
              </a:buClr>
              <a:buSzPts val="1100"/>
              <a:buFont typeface="Arial"/>
              <a:buNone/>
            </a:pPr>
            <a:r>
              <a:rPr lang="en"/>
              <a:t>Each row is a cell. Each column is a gene.</a:t>
            </a:r>
            <a:endParaRPr/>
          </a:p>
          <a:p>
            <a:pPr indent="0" lvl="0" marL="0" rtl="0" algn="l">
              <a:spcBef>
                <a:spcPts val="0"/>
              </a:spcBef>
              <a:spcAft>
                <a:spcPts val="0"/>
              </a:spcAft>
              <a:buClr>
                <a:schemeClr val="dk1"/>
              </a:buClr>
              <a:buSzPts val="1100"/>
              <a:buFont typeface="Arial"/>
              <a:buNone/>
            </a:pPr>
            <a:r>
              <a:rPr lang="en"/>
              <a:t>There are ~1M cells, and ~30K genes.</a:t>
            </a:r>
            <a:endParaRPr/>
          </a:p>
          <a:p>
            <a:pPr indent="0" lvl="0" marL="0" rtl="0" algn="l">
              <a:spcBef>
                <a:spcPts val="0"/>
              </a:spcBef>
              <a:spcAft>
                <a:spcPts val="0"/>
              </a:spcAft>
              <a:buClr>
                <a:schemeClr val="dk1"/>
              </a:buClr>
              <a:buSzPts val="1100"/>
              <a:buFont typeface="Arial"/>
              <a:buNone/>
            </a:pPr>
            <a:r>
              <a:rPr lang="en"/>
              <a:t>The entries are numbers that measure how strongly expressed the gene is (e.g. number of RNA transcripts).</a:t>
            </a:r>
            <a:endParaRPr/>
          </a:p>
          <a:p>
            <a:pPr indent="0" lvl="0" marL="0" rtl="0" algn="l">
              <a:spcBef>
                <a:spcPts val="0"/>
              </a:spcBef>
              <a:spcAft>
                <a:spcPts val="0"/>
              </a:spcAft>
              <a:buClr>
                <a:schemeClr val="dk1"/>
              </a:buClr>
              <a:buSzPts val="1100"/>
              <a:buFont typeface="Arial"/>
              <a:buNone/>
            </a:pPr>
            <a:r>
              <a:rPr lang="en"/>
              <a:t>We’ve reduced the complex biology into a simple mathematical object.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05fd8057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05fd8057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GEMs are sparse. Only around 10% of entries are non-zero.</a:t>
            </a:r>
            <a:endParaRPr/>
          </a:p>
          <a:p>
            <a:pPr indent="0" lvl="0" marL="0" rtl="0" algn="l">
              <a:spcBef>
                <a:spcPts val="0"/>
              </a:spcBef>
              <a:spcAft>
                <a:spcPts val="0"/>
              </a:spcAft>
              <a:buNone/>
            </a:pPr>
            <a:r>
              <a:rPr lang="en"/>
              <a:t>Some genes are never expressed in this batch - e.g. where the vertical line is always white.</a:t>
            </a:r>
            <a:endParaRPr/>
          </a:p>
          <a:p>
            <a:pPr indent="0" lvl="0" marL="0" rtl="0" algn="l">
              <a:spcBef>
                <a:spcPts val="0"/>
              </a:spcBef>
              <a:spcAft>
                <a:spcPts val="0"/>
              </a:spcAft>
              <a:buClr>
                <a:schemeClr val="dk1"/>
              </a:buClr>
              <a:buSzPts val="1100"/>
              <a:buFont typeface="Arial"/>
              <a:buNone/>
            </a:pPr>
            <a:r>
              <a:rPr lang="en"/>
              <a:t>Some are always expressed (blue lines). Some vary from cell to cell.</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05fd8057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05fd8057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jump into coding quickly - we can represent a GEM in Python using a sparse matrix.</a:t>
            </a:r>
            <a:endParaRPr/>
          </a:p>
          <a:p>
            <a:pPr indent="0" lvl="0" marL="0" rtl="0" algn="l">
              <a:spcBef>
                <a:spcPts val="0"/>
              </a:spcBef>
              <a:spcAft>
                <a:spcPts val="0"/>
              </a:spcAft>
              <a:buNone/>
            </a:pPr>
            <a:r>
              <a:rPr lang="en"/>
              <a:t>The 1 million cell dataset takes around ~10GB of memory.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706d88118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706d88118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705fd80573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705fd80573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Next I want to look at some of the algorithms we use to process this data.</a:t>
            </a:r>
            <a:endParaRPr/>
          </a:p>
          <a:p>
            <a:pPr indent="0" lvl="0" marL="0" rtl="0" algn="l">
              <a:spcBef>
                <a:spcPts val="0"/>
              </a:spcBef>
              <a:spcAft>
                <a:spcPts val="0"/>
              </a:spcAft>
              <a:buClr>
                <a:schemeClr val="dk1"/>
              </a:buClr>
              <a:buSzPts val="1100"/>
              <a:buFont typeface="Arial"/>
              <a:buNone/>
            </a:pPr>
            <a:r>
              <a:rPr lang="en"/>
              <a:t>The raw input is a big matrix that we can’t really understand.</a:t>
            </a:r>
            <a:endParaRPr/>
          </a:p>
          <a:p>
            <a:pPr indent="0" lvl="0" marL="0" rtl="0" algn="l">
              <a:spcBef>
                <a:spcPts val="0"/>
              </a:spcBef>
              <a:spcAft>
                <a:spcPts val="0"/>
              </a:spcAft>
              <a:buClr>
                <a:schemeClr val="dk1"/>
              </a:buClr>
              <a:buSzPts val="1100"/>
              <a:buFont typeface="Arial"/>
              <a:buNone/>
            </a:pPr>
            <a:r>
              <a:rPr lang="en"/>
              <a:t>We want to extract some deeper meaning from it, and see if it offers biological insights.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705fd80573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705fd80573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Like in most data processing we have a pipeline of steps that the data goes through.</a:t>
            </a:r>
            <a:endParaRPr/>
          </a:p>
          <a:p>
            <a:pPr indent="0" lvl="0" marL="0" rtl="0" algn="l">
              <a:spcBef>
                <a:spcPts val="0"/>
              </a:spcBef>
              <a:spcAft>
                <a:spcPts val="0"/>
              </a:spcAft>
              <a:buClr>
                <a:schemeClr val="dk1"/>
              </a:buClr>
              <a:buSzPts val="1100"/>
              <a:buFont typeface="Arial"/>
              <a:buNone/>
            </a:pPr>
            <a:r>
              <a:rPr lang="en"/>
              <a:t>We go from a high dimensional representation on the left, to a low dimensional representation on the right.</a:t>
            </a:r>
            <a:endParaRPr/>
          </a:p>
          <a:p>
            <a:pPr indent="0" lvl="0" marL="0" rtl="0" algn="l">
              <a:spcBef>
                <a:spcPts val="0"/>
              </a:spcBef>
              <a:spcAft>
                <a:spcPts val="0"/>
              </a:spcAft>
              <a:buClr>
                <a:schemeClr val="dk1"/>
              </a:buClr>
              <a:buSzPts val="1100"/>
              <a:buFont typeface="Arial"/>
              <a:buNone/>
            </a:pPr>
            <a:r>
              <a:rPr lang="en"/>
              <a:t>    (There are still a million rows though)</a:t>
            </a:r>
            <a:endParaRPr/>
          </a:p>
          <a:p>
            <a:pPr indent="0" lvl="0" marL="0" rtl="0" algn="l">
              <a:spcBef>
                <a:spcPts val="0"/>
              </a:spcBef>
              <a:spcAft>
                <a:spcPts val="0"/>
              </a:spcAft>
              <a:buClr>
                <a:schemeClr val="dk1"/>
              </a:buClr>
              <a:buSzPts val="1100"/>
              <a:buFont typeface="Arial"/>
              <a:buNone/>
            </a:pPr>
            <a:r>
              <a:rPr lang="en"/>
              <a:t>The first step is a preprocessing step. Here we do things like normalization (to correct imbalances between cells and genes that are an artifact of the SC sequencing). We also filter to the top 1000 genes, since they</a:t>
            </a:r>
            <a:endParaRPr/>
          </a:p>
          <a:p>
            <a:pPr indent="0" lvl="0" marL="0" rtl="0" algn="l">
              <a:spcBef>
                <a:spcPts val="0"/>
              </a:spcBef>
              <a:spcAft>
                <a:spcPts val="0"/>
              </a:spcAft>
              <a:buClr>
                <a:schemeClr val="dk1"/>
              </a:buClr>
              <a:buSzPts val="1100"/>
              <a:buFont typeface="Arial"/>
              <a:buNone/>
            </a:pPr>
            <a:r>
              <a:rPr lang="en"/>
              <a:t>are likely to be the ones of interest.</a:t>
            </a:r>
            <a:endParaRPr/>
          </a:p>
          <a:p>
            <a:pPr indent="0" lvl="0" marL="0" rtl="0" algn="l">
              <a:spcBef>
                <a:spcPts val="0"/>
              </a:spcBef>
              <a:spcAft>
                <a:spcPts val="0"/>
              </a:spcAft>
              <a:buClr>
                <a:schemeClr val="dk1"/>
              </a:buClr>
              <a:buSzPts val="1100"/>
              <a:buFont typeface="Arial"/>
              <a:buNone/>
            </a:pPr>
            <a:r>
              <a:rPr lang="en"/>
              <a:t>The second step is PCA - principle component analysis. This is a standard technique to reduce dimensions. Here we go to 50 dimensions.</a:t>
            </a:r>
            <a:endParaRPr/>
          </a:p>
          <a:p>
            <a:pPr indent="0" lvl="0" marL="0" rtl="0" algn="l">
              <a:spcBef>
                <a:spcPts val="0"/>
              </a:spcBef>
              <a:spcAft>
                <a:spcPts val="0"/>
              </a:spcAft>
              <a:buClr>
                <a:schemeClr val="dk1"/>
              </a:buClr>
              <a:buSzPts val="1100"/>
              <a:buFont typeface="Arial"/>
              <a:buNone/>
            </a:pPr>
            <a:r>
              <a:rPr lang="en"/>
              <a:t>Next we go to 2 dimensions for visualization. PCA could go all the way to 2D, but UMAP has some properties that make it attractive. Let’s look at it next. </a:t>
            </a:r>
            <a:endParaRPr/>
          </a:p>
          <a:p>
            <a:pPr indent="0" lvl="0" marL="0" rtl="0" algn="l">
              <a:spcBef>
                <a:spcPts val="0"/>
              </a:spcBef>
              <a:spcAft>
                <a:spcPts val="0"/>
              </a:spcAft>
              <a:buClr>
                <a:schemeClr val="dk1"/>
              </a:buClr>
              <a:buSzPts val="1100"/>
              <a:buFont typeface="Arial"/>
              <a:buNone/>
            </a:pPr>
            <a:r>
              <a:rPr lang="en"/>
              <a:t>UMAP = Uniform Manifold Approximation and Projection</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05fd8057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05fd8057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Does anyone know what this is? Clue: Look at the curvy lines at the bottom…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705fd8057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705fd8057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It’s a mammoth projected into 2D. Even though it’s only going from 2D to 3D, it helps develop intuition for what UMAP is doing.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705fd8057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05fd8057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Here’s the original tweet.</a:t>
            </a:r>
            <a:endParaRPr/>
          </a:p>
          <a:p>
            <a:pPr indent="0" lvl="0" marL="0" rtl="0" algn="l">
              <a:spcBef>
                <a:spcPts val="0"/>
              </a:spcBef>
              <a:spcAft>
                <a:spcPts val="0"/>
              </a:spcAft>
              <a:buClr>
                <a:schemeClr val="dk1"/>
              </a:buClr>
              <a:buSzPts val="1100"/>
              <a:buFont typeface="Arial"/>
              <a:buNone/>
            </a:pPr>
            <a:r>
              <a:rPr lang="en"/>
              <a:t>You can use the colours to map. E.g the spine in blue and the head in red, the tusks in ochre (green).</a:t>
            </a:r>
            <a:endParaRPr/>
          </a:p>
          <a:p>
            <a:pPr indent="0" lvl="0" marL="0" rtl="0" algn="l">
              <a:spcBef>
                <a:spcPts val="0"/>
              </a:spcBef>
              <a:spcAft>
                <a:spcPts val="0"/>
              </a:spcAft>
              <a:buClr>
                <a:schemeClr val="dk1"/>
              </a:buClr>
              <a:buSzPts val="1100"/>
              <a:buFont typeface="Arial"/>
              <a:buNone/>
            </a:pPr>
            <a:r>
              <a:rPr lang="en"/>
              <a:t>They are connected.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05fd80573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05fd80573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You may have heard of t-SNE which is a similar technique. Both can be used for dimensionality reduction.</a:t>
            </a:r>
            <a:endParaRPr/>
          </a:p>
          <a:p>
            <a:pPr indent="0" lvl="0" marL="0" rtl="0" algn="l">
              <a:spcBef>
                <a:spcPts val="0"/>
              </a:spcBef>
              <a:spcAft>
                <a:spcPts val="0"/>
              </a:spcAft>
              <a:buClr>
                <a:schemeClr val="dk1"/>
              </a:buClr>
              <a:buSzPts val="1100"/>
              <a:buFont typeface="Arial"/>
              <a:buNone/>
            </a:pPr>
            <a:r>
              <a:rPr lang="en"/>
              <a:t>UMAP is better at capturing global structure. 2D Mammoth looks like a kind of stretched version of the 3D one.</a:t>
            </a:r>
            <a:endParaRPr/>
          </a:p>
          <a:p>
            <a:pPr indent="0" lvl="0" marL="0" rtl="0" algn="l">
              <a:spcBef>
                <a:spcPts val="0"/>
              </a:spcBef>
              <a:spcAft>
                <a:spcPts val="0"/>
              </a:spcAft>
              <a:buClr>
                <a:schemeClr val="dk1"/>
              </a:buClr>
              <a:buSzPts val="1100"/>
              <a:buFont typeface="Arial"/>
              <a:buNone/>
            </a:pPr>
            <a:r>
              <a:rPr lang="en"/>
              <a:t>UMAP is generally faster than t-SNE.</a:t>
            </a:r>
            <a:endParaRPr/>
          </a:p>
          <a:p>
            <a:pPr indent="0" lvl="0" marL="0" rtl="0" algn="l">
              <a:spcBef>
                <a:spcPts val="0"/>
              </a:spcBef>
              <a:spcAft>
                <a:spcPts val="0"/>
              </a:spcAft>
              <a:buClr>
                <a:schemeClr val="dk1"/>
              </a:buClr>
              <a:buSzPts val="1100"/>
              <a:buFont typeface="Arial"/>
              <a:buNone/>
            </a:pPr>
            <a:r>
              <a:rPr lang="en"/>
              <a:t>UMAP has a deep mathematical underpinning. You can read about the maths of it here (very readable)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05fd805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05fd805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05fd8057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05fd8057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Going back to cells. Here is a UMAP plot for the 1m cell dataset.</a:t>
            </a:r>
            <a:endParaRPr/>
          </a:p>
          <a:p>
            <a:pPr indent="0" lvl="0" marL="0" rtl="0" algn="l">
              <a:spcBef>
                <a:spcPts val="0"/>
              </a:spcBef>
              <a:spcAft>
                <a:spcPts val="0"/>
              </a:spcAft>
              <a:buClr>
                <a:schemeClr val="dk1"/>
              </a:buClr>
              <a:buSzPts val="1100"/>
              <a:buFont typeface="Arial"/>
              <a:buNone/>
            </a:pPr>
            <a:r>
              <a:rPr lang="en"/>
              <a:t>We have gone from 30K dimensions to 2.</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05fd80573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05fd80573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is a much smaller dataset - a few hundred blood cells.</a:t>
            </a:r>
            <a:endParaRPr/>
          </a:p>
          <a:p>
            <a:pPr indent="0" lvl="0" marL="0" rtl="0" algn="l">
              <a:spcBef>
                <a:spcPts val="0"/>
              </a:spcBef>
              <a:spcAft>
                <a:spcPts val="0"/>
              </a:spcAft>
              <a:buClr>
                <a:schemeClr val="dk1"/>
              </a:buClr>
              <a:buSzPts val="1100"/>
              <a:buFont typeface="Arial"/>
              <a:buNone/>
            </a:pPr>
            <a:r>
              <a:rPr lang="en"/>
              <a:t>It’s possible to ascribe biological meaning to the clusters.</a:t>
            </a:r>
            <a:endParaRPr/>
          </a:p>
          <a:p>
            <a:pPr indent="0" lvl="0" marL="0" rtl="0" algn="l">
              <a:spcBef>
                <a:spcPts val="0"/>
              </a:spcBef>
              <a:spcAft>
                <a:spcPts val="0"/>
              </a:spcAft>
              <a:buClr>
                <a:schemeClr val="dk1"/>
              </a:buClr>
              <a:buSzPts val="1100"/>
              <a:buFont typeface="Arial"/>
              <a:buNone/>
            </a:pPr>
            <a:r>
              <a:rPr lang="en"/>
              <a:t>This is the kind of analysis that lead to a new liver cell subtype to be discovered.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705fd80573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705fd8057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UMAP needs the concept of distance to work.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colouring clusters (using something called the Louvain algorithm) does too.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we need to calculate the </a:t>
            </a:r>
            <a:r>
              <a:rPr i="1" lang="en">
                <a:solidFill>
                  <a:schemeClr val="dk1"/>
                </a:solidFill>
              </a:rPr>
              <a:t>nearest neighbours</a:t>
            </a:r>
            <a:r>
              <a:rPr lang="en">
                <a:solidFill>
                  <a:schemeClr val="dk1"/>
                </a:solidFill>
              </a:rPr>
              <a:t> for each point.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done before UMAP.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NN is a very simple idea. It’s posibly the simplest machine learning algorithm on the planet. The reason we want to find the nearest neighbor for a cell, is that intuitively, “nearby” cells are likely to be similar to that cell.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“Nearby” is not in physical space, but in the reduced space of 50 dimensions from PCA.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diagram shows finding the nearest neighbour for each point.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in the 50 dimensional space we want to find the nearest neighbors for each cell. For example, we want to find the 30 nearest neighbors.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06d88118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06d88118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Although NN is a simple idea, there are lots of clever algorithms out there. Some of them are quite new (last decade or so).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most naive implementation would be to check each cell against every other. This works but is very slow, since it has quadratic complexity.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There are better algorithms. For example, KD-Tree, which is used in Scikit Learn, has much better performance.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NN-Descent is another algorithm, which in practice has the same complexity as KD-Tree, but it is approximate (which is good enough for the application here), and it is parallelizable, which is very important in practice.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If you are interested, take a look at the paper. Python implementation: pynndescent.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06d8811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06d8811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OK, now we have the neighbors for each cell, we can perform clustering.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core idea here is that we want to optimize something called </a:t>
            </a:r>
            <a:r>
              <a:rPr i="1" lang="en">
                <a:solidFill>
                  <a:schemeClr val="dk1"/>
                </a:solidFill>
              </a:rPr>
              <a:t>modularity</a:t>
            </a:r>
            <a:r>
              <a:rPr lang="en">
                <a:solidFill>
                  <a:schemeClr val="dk1"/>
                </a:solidFill>
              </a:rPr>
              <a:t> - it’s defined for the whole network.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Modularity compares the density of links within communities and those between communities.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want the density within a community to be high, and between communities to be low.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706d88118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06d88118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Louvain algorithm is conceptually very simple. </a:t>
            </a:r>
            <a:endParaRPr/>
          </a:p>
          <a:p>
            <a:pPr indent="0" lvl="0" marL="0" rtl="0" algn="l">
              <a:spcBef>
                <a:spcPts val="0"/>
              </a:spcBef>
              <a:spcAft>
                <a:spcPts val="0"/>
              </a:spcAft>
              <a:buClr>
                <a:schemeClr val="dk1"/>
              </a:buClr>
              <a:buSzPts val="1100"/>
              <a:buFont typeface="Arial"/>
              <a:buNone/>
            </a:pPr>
            <a:r>
              <a:rPr lang="en"/>
              <a:t>a. Start with every node in its own partition - this is shown by each node having a different colour.</a:t>
            </a:r>
            <a:endParaRPr/>
          </a:p>
          <a:p>
            <a:pPr indent="0" lvl="0" marL="0" rtl="0" algn="l">
              <a:spcBef>
                <a:spcPts val="0"/>
              </a:spcBef>
              <a:spcAft>
                <a:spcPts val="0"/>
              </a:spcAft>
              <a:buClr>
                <a:schemeClr val="dk1"/>
              </a:buClr>
              <a:buSzPts val="1100"/>
              <a:buFont typeface="Arial"/>
              <a:buNone/>
            </a:pPr>
            <a:r>
              <a:rPr lang="en"/>
              <a:t>b. Then try to move each node into its neighbors community - choose the one that increases the modularity the most.</a:t>
            </a:r>
            <a:endParaRPr/>
          </a:p>
          <a:p>
            <a:pPr indent="0" lvl="0" marL="0" rtl="0" algn="l">
              <a:spcBef>
                <a:spcPts val="0"/>
              </a:spcBef>
              <a:spcAft>
                <a:spcPts val="0"/>
              </a:spcAft>
              <a:buClr>
                <a:schemeClr val="dk1"/>
              </a:buClr>
              <a:buSzPts val="1100"/>
              <a:buFont typeface="Arial"/>
              <a:buNone/>
            </a:pPr>
            <a:r>
              <a:rPr lang="en"/>
              <a:t>c. Then aggregate communites - and start again.</a:t>
            </a:r>
            <a:endParaRPr/>
          </a:p>
          <a:p>
            <a:pPr indent="0" lvl="0" marL="0" rtl="0" algn="l">
              <a:spcBef>
                <a:spcPts val="0"/>
              </a:spcBef>
              <a:spcAft>
                <a:spcPts val="0"/>
              </a:spcAft>
              <a:buClr>
                <a:schemeClr val="dk1"/>
              </a:buClr>
              <a:buSzPts val="1100"/>
              <a:buFont typeface="Arial"/>
              <a:buNone/>
            </a:pPr>
            <a:r>
              <a:rPr lang="en"/>
              <a:t>Stop when there is no improvement in modularity.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06d88118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06d88118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to summarize. We use nearest neighbours to find the “nearest” 30 cells to each other. Then we use Louvain to cluster cells into communities. Then we use UMAP to view the result.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705fd80573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05fd80573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 far I’ve talked about data and algorithms in abstract terms. Let’s make it a bit more concrete by talking about compute.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Ideally we want to be able to represent data and express algorithms at a very high-level - so they are as terse as possible - yet still have very good performance.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05fd80573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05fd80573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PyData ecosystem is a very popular choice for doing science, since it manages to achieve these goals.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core project is probably NumPy, its the de facto standard API for n-dimensional arrays.</a:t>
            </a:r>
            <a:endParaRPr/>
          </a:p>
          <a:p>
            <a:pPr indent="0" lvl="0" marL="0" rtl="0" algn="l">
              <a:spcBef>
                <a:spcPts val="0"/>
              </a:spcBef>
              <a:spcAft>
                <a:spcPts val="0"/>
              </a:spcAft>
              <a:buClr>
                <a:schemeClr val="dk1"/>
              </a:buClr>
              <a:buSzPts val="1100"/>
              <a:buFont typeface="Arial"/>
              <a:buNone/>
            </a:pPr>
            <a:r>
              <a:rPr lang="en"/>
              <a:t>Pandas provides the standard datadrame abstraction.</a:t>
            </a:r>
            <a:endParaRPr/>
          </a:p>
          <a:p>
            <a:pPr indent="0" lvl="0" marL="0" rtl="0" algn="l">
              <a:spcBef>
                <a:spcPts val="0"/>
              </a:spcBef>
              <a:spcAft>
                <a:spcPts val="0"/>
              </a:spcAft>
              <a:buClr>
                <a:schemeClr val="dk1"/>
              </a:buClr>
              <a:buSzPts val="1100"/>
              <a:buFont typeface="Arial"/>
              <a:buNone/>
            </a:pPr>
            <a:r>
              <a:rPr lang="en"/>
              <a:t>And scikit learn is the standard ML library</a:t>
            </a:r>
            <a:endParaRPr/>
          </a:p>
          <a:p>
            <a:pPr indent="0" lvl="0" marL="0" rtl="0" algn="l">
              <a:spcBef>
                <a:spcPts val="0"/>
              </a:spcBef>
              <a:spcAft>
                <a:spcPts val="0"/>
              </a:spcAft>
              <a:buClr>
                <a:schemeClr val="dk1"/>
              </a:buClr>
              <a:buSzPts val="1100"/>
              <a:buFont typeface="Arial"/>
              <a:buNone/>
            </a:pPr>
            <a:r>
              <a:rPr lang="en"/>
              <a:t>There are many more projects in the pydata ecosystem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05fd80573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05fd80573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PyData works very well on single CPU systems. FIne for 95% of use cases.</a:t>
            </a:r>
            <a:endParaRPr/>
          </a:p>
          <a:p>
            <a:pPr indent="0" lvl="0" marL="0" rtl="0" algn="l">
              <a:spcBef>
                <a:spcPts val="0"/>
              </a:spcBef>
              <a:spcAft>
                <a:spcPts val="0"/>
              </a:spcAft>
              <a:buClr>
                <a:schemeClr val="dk1"/>
              </a:buClr>
              <a:buSzPts val="1100"/>
              <a:buFont typeface="Arial"/>
              <a:buNone/>
            </a:pPr>
            <a:r>
              <a:rPr lang="en"/>
              <a:t>Dask addresses the other 5% of cases where you need something faster.</a:t>
            </a:r>
            <a:endParaRPr/>
          </a:p>
          <a:p>
            <a:pPr indent="0" lvl="0" marL="0" rtl="0" algn="l">
              <a:spcBef>
                <a:spcPts val="0"/>
              </a:spcBef>
              <a:spcAft>
                <a:spcPts val="0"/>
              </a:spcAft>
              <a:buClr>
                <a:schemeClr val="dk1"/>
              </a:buClr>
              <a:buSzPts val="1100"/>
              <a:buFont typeface="Arial"/>
              <a:buNone/>
            </a:pPr>
            <a:r>
              <a:rPr lang="en"/>
              <a:t>It has subprojects that implement the API for numpy, pandas and sk.</a:t>
            </a:r>
            <a:endParaRPr/>
          </a:p>
          <a:p>
            <a:pPr indent="0" lvl="0" marL="0" rtl="0" algn="l">
              <a:spcBef>
                <a:spcPts val="0"/>
              </a:spcBef>
              <a:spcAft>
                <a:spcPts val="0"/>
              </a:spcAft>
              <a:buClr>
                <a:schemeClr val="dk1"/>
              </a:buClr>
              <a:buSzPts val="1100"/>
              <a:buFont typeface="Arial"/>
              <a:buNone/>
            </a:pPr>
            <a:r>
              <a:rPr lang="en"/>
              <a:t>A dask array, for example, coordinates access to a grid of numpy arrays. So if you do a sum operation, it know how to delegate to the underlying arrays. It can </a:t>
            </a:r>
            <a:r>
              <a:rPr lang="en"/>
              <a:t>distribute</a:t>
            </a:r>
            <a:r>
              <a:rPr lang="en"/>
              <a:t> these computations across threads, or cores in a cluster of machines.</a:t>
            </a:r>
            <a:endParaRPr/>
          </a:p>
          <a:p>
            <a:pPr indent="0" lvl="0" marL="0" rtl="0" algn="l">
              <a:spcBef>
                <a:spcPts val="0"/>
              </a:spcBef>
              <a:spcAft>
                <a:spcPts val="0"/>
              </a:spcAft>
              <a:buClr>
                <a:schemeClr val="dk1"/>
              </a:buClr>
              <a:buSzPts val="1100"/>
              <a:buFont typeface="Arial"/>
              <a:buNone/>
            </a:pPr>
            <a:r>
              <a:rPr lang="en"/>
              <a:t>It runs equally well on a laptop or a cluster with 1000s of cores.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05fd80573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05fd80573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talk could have been called “Cells, Data, Algorithms, and Compute” since that is what I’m going to talk about. In that order.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First, I will talk about cells, then about the data we capture about cells. Then I’ll look at some of the core algorithms for analysing cell data. Then finally about the compute technology - CPUs and GPUs and the compute frameworks being used.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05fd80573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05fd80573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Dask has many similarities with Spark.</a:t>
            </a:r>
            <a:endParaRPr/>
          </a:p>
          <a:p>
            <a:pPr indent="0" lvl="0" marL="0" rtl="0" algn="l">
              <a:spcBef>
                <a:spcPts val="0"/>
              </a:spcBef>
              <a:spcAft>
                <a:spcPts val="0"/>
              </a:spcAft>
              <a:buClr>
                <a:schemeClr val="dk1"/>
              </a:buClr>
              <a:buSzPts val="1100"/>
              <a:buFont typeface="Arial"/>
              <a:buNone/>
            </a:pPr>
            <a:r>
              <a:rPr lang="en"/>
              <a:t>Both are very mature systems at this point.</a:t>
            </a:r>
            <a:endParaRPr/>
          </a:p>
          <a:p>
            <a:pPr indent="0" lvl="0" marL="0" rtl="0" algn="l">
              <a:spcBef>
                <a:spcPts val="0"/>
              </a:spcBef>
              <a:spcAft>
                <a:spcPts val="0"/>
              </a:spcAft>
              <a:buClr>
                <a:schemeClr val="dk1"/>
              </a:buClr>
              <a:buSzPts val="1100"/>
              <a:buFont typeface="Arial"/>
              <a:buNone/>
            </a:pPr>
            <a:r>
              <a:rPr lang="en"/>
              <a:t>Simplifiying a bit Spark is good for record-based data, especially if you are using SQL.</a:t>
            </a:r>
            <a:endParaRPr/>
          </a:p>
          <a:p>
            <a:pPr indent="0" lvl="0" marL="0" rtl="0" algn="l">
              <a:spcBef>
                <a:spcPts val="0"/>
              </a:spcBef>
              <a:spcAft>
                <a:spcPts val="0"/>
              </a:spcAft>
              <a:buClr>
                <a:schemeClr val="dk1"/>
              </a:buClr>
              <a:buSzPts val="1100"/>
              <a:buFont typeface="Arial"/>
              <a:buNone/>
            </a:pPr>
            <a:r>
              <a:rPr lang="en"/>
              <a:t>Dask suits more scientfic or data science analysis. Working with array data or records - e.g. if you are using numpy or pandas for example.</a:t>
            </a:r>
            <a:endParaRPr/>
          </a:p>
          <a:p>
            <a:pPr indent="0" lvl="0" marL="0" rtl="0" algn="l">
              <a:spcBef>
                <a:spcPts val="0"/>
              </a:spcBef>
              <a:spcAft>
                <a:spcPts val="0"/>
              </a:spcAft>
              <a:buClr>
                <a:schemeClr val="dk1"/>
              </a:buClr>
              <a:buSzPts val="1100"/>
              <a:buFont typeface="Arial"/>
              <a:buNone/>
            </a:pPr>
            <a:r>
              <a:rPr lang="en"/>
              <a:t>Spark is built on the JVM whereas Dask is python native - and python only. Better fit with Python community.</a:t>
            </a:r>
            <a:endParaRPr/>
          </a:p>
          <a:p>
            <a:pPr indent="0" lvl="0" marL="0" rtl="0" algn="l">
              <a:spcBef>
                <a:spcPts val="0"/>
              </a:spcBef>
              <a:spcAft>
                <a:spcPts val="0"/>
              </a:spcAft>
              <a:buClr>
                <a:schemeClr val="dk1"/>
              </a:buClr>
              <a:buSzPts val="1100"/>
              <a:buFont typeface="Arial"/>
              <a:buNone/>
            </a:pPr>
            <a:r>
              <a:rPr lang="en"/>
              <a:t>Both scale to 1000s of cores, but Dask is slightly preferable when running on a single machine since it has the startup time of starting a thread basically.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06d88118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06d88118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706d88118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706d88118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06d88118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06d88118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705fd80573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705fd8057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There are two approaches to scaling.</a:t>
            </a:r>
            <a:endParaRPr/>
          </a:p>
          <a:p>
            <a:pPr indent="0" lvl="0" marL="0" rtl="0" algn="l">
              <a:spcBef>
                <a:spcPts val="0"/>
              </a:spcBef>
              <a:spcAft>
                <a:spcPts val="0"/>
              </a:spcAft>
              <a:buClr>
                <a:schemeClr val="dk1"/>
              </a:buClr>
              <a:buSzPts val="1100"/>
              <a:buFont typeface="Arial"/>
              <a:buNone/>
            </a:pPr>
            <a:r>
              <a:rPr lang="en"/>
              <a:t>Scaling up means getter bigger or faster computers. In this diagram we can speed up PyData by using RAPIDS - a drop in replacement for various PyData projects (like NumPy or Pandas) that runs on a GPU.</a:t>
            </a:r>
            <a:endParaRPr/>
          </a:p>
          <a:p>
            <a:pPr indent="0" lvl="0" marL="0" rtl="0" algn="l">
              <a:spcBef>
                <a:spcPts val="0"/>
              </a:spcBef>
              <a:spcAft>
                <a:spcPts val="0"/>
              </a:spcAft>
              <a:buClr>
                <a:schemeClr val="dk1"/>
              </a:buClr>
              <a:buSzPts val="1100"/>
              <a:buFont typeface="Arial"/>
              <a:buNone/>
            </a:pPr>
            <a:r>
              <a:rPr lang="en"/>
              <a:t>Scaling out means getting more resources to do processing in parallel. Dask can be used to scale out PyData - to run a computation on multiple CPUs rather than one. It can also be used to scale out RAPIDS by running on multiple GPUs.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705fd8057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05fd80573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Here are some concrete numbers from Matthew Rocklin. He generated 2TB of random data and then performed a sum operation to reduce it to a single number.</a:t>
            </a:r>
            <a:endParaRPr/>
          </a:p>
          <a:p>
            <a:pPr indent="0" lvl="0" marL="0" rtl="0" algn="l">
              <a:spcBef>
                <a:spcPts val="0"/>
              </a:spcBef>
              <a:spcAft>
                <a:spcPts val="0"/>
              </a:spcAft>
              <a:buClr>
                <a:schemeClr val="dk1"/>
              </a:buClr>
              <a:buSzPts val="1100"/>
              <a:buFont typeface="Arial"/>
              <a:buNone/>
            </a:pPr>
            <a:r>
              <a:rPr lang="en"/>
              <a:t>On a single CPU this took 2 hour and 39 minutes.</a:t>
            </a:r>
            <a:endParaRPr/>
          </a:p>
          <a:p>
            <a:pPr indent="0" lvl="0" marL="0" rtl="0" algn="l">
              <a:spcBef>
                <a:spcPts val="0"/>
              </a:spcBef>
              <a:spcAft>
                <a:spcPts val="0"/>
              </a:spcAft>
              <a:buClr>
                <a:schemeClr val="dk1"/>
              </a:buClr>
              <a:buSzPts val="1100"/>
              <a:buFont typeface="Arial"/>
              <a:buNone/>
            </a:pPr>
            <a:r>
              <a:rPr lang="en"/>
              <a:t>Using Dask with 40 CPUs took 11min 30s.</a:t>
            </a:r>
            <a:endParaRPr/>
          </a:p>
          <a:p>
            <a:pPr indent="0" lvl="0" marL="0" rtl="0" algn="l">
              <a:spcBef>
                <a:spcPts val="0"/>
              </a:spcBef>
              <a:spcAft>
                <a:spcPts val="0"/>
              </a:spcAft>
              <a:buClr>
                <a:schemeClr val="dk1"/>
              </a:buClr>
              <a:buSzPts val="1100"/>
              <a:buFont typeface="Arial"/>
              <a:buNone/>
            </a:pPr>
            <a:r>
              <a:rPr lang="en"/>
              <a:t>Using RAPIDS on a single GPU it took …</a:t>
            </a:r>
            <a:endParaRPr/>
          </a:p>
          <a:p>
            <a:pPr indent="0" lvl="0" marL="0" rtl="0" algn="l">
              <a:spcBef>
                <a:spcPts val="0"/>
              </a:spcBef>
              <a:spcAft>
                <a:spcPts val="0"/>
              </a:spcAft>
              <a:buClr>
                <a:schemeClr val="dk1"/>
              </a:buClr>
              <a:buSzPts val="1100"/>
              <a:buFont typeface="Arial"/>
              <a:buNone/>
            </a:pPr>
            <a:r>
              <a:rPr lang="en"/>
              <a:t>Finally using RAPIDS and Dask it took …</a:t>
            </a:r>
            <a:endParaRPr/>
          </a:p>
          <a:p>
            <a:pPr indent="0" lvl="0" marL="0" rtl="0" algn="l">
              <a:spcBef>
                <a:spcPts val="0"/>
              </a:spcBef>
              <a:spcAft>
                <a:spcPts val="0"/>
              </a:spcAft>
              <a:buClr>
                <a:schemeClr val="dk1"/>
              </a:buClr>
              <a:buSzPts val="1100"/>
              <a:buFont typeface="Arial"/>
              <a:buNone/>
            </a:pPr>
            <a:r>
              <a:rPr lang="en"/>
              <a:t>That’s a huge performance boost. But bear in mind this is probably the best case for a couple of reasons.</a:t>
            </a:r>
            <a:endParaRPr/>
          </a:p>
          <a:p>
            <a:pPr indent="0" lvl="0" marL="0" rtl="0" algn="l">
              <a:spcBef>
                <a:spcPts val="0"/>
              </a:spcBef>
              <a:spcAft>
                <a:spcPts val="0"/>
              </a:spcAft>
              <a:buClr>
                <a:schemeClr val="dk1"/>
              </a:buClr>
              <a:buSzPts val="1100"/>
              <a:buFont typeface="Arial"/>
              <a:buNone/>
            </a:pPr>
            <a:r>
              <a:rPr lang="en"/>
              <a:t>First, the data is generated on the GPU - in practice, you have to transfer it from CPU memory, which is slower.</a:t>
            </a:r>
            <a:endParaRPr/>
          </a:p>
          <a:p>
            <a:pPr indent="0" lvl="0" marL="0" rtl="0" algn="l">
              <a:spcBef>
                <a:spcPts val="0"/>
              </a:spcBef>
              <a:spcAft>
                <a:spcPts val="0"/>
              </a:spcAft>
              <a:buClr>
                <a:schemeClr val="dk1"/>
              </a:buClr>
              <a:buSzPts val="1100"/>
              <a:buFont typeface="Arial"/>
              <a:buNone/>
            </a:pPr>
            <a:r>
              <a:rPr lang="en"/>
              <a:t>Second, in real processing pipelines, data is shuffled - which slows things down.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705fd80573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705fd8057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Going back to a real workload, 130 thousand cells, we get the following speedups.</a:t>
            </a:r>
            <a:endParaRPr/>
          </a:p>
          <a:p>
            <a:pPr indent="0" lvl="0" marL="0" rtl="0" algn="l">
              <a:spcBef>
                <a:spcPts val="0"/>
              </a:spcBef>
              <a:spcAft>
                <a:spcPts val="0"/>
              </a:spcAft>
              <a:buClr>
                <a:schemeClr val="dk1"/>
              </a:buClr>
              <a:buSzPts val="1100"/>
              <a:buFont typeface="Arial"/>
              <a:buNone/>
            </a:pPr>
            <a:r>
              <a:rPr lang="en"/>
              <a:t>These are all running on a single GPU. All pretty impressive!</a:t>
            </a:r>
            <a:endParaRPr/>
          </a:p>
          <a:p>
            <a:pPr indent="0" lvl="0" marL="0" rtl="0" algn="l">
              <a:spcBef>
                <a:spcPts val="0"/>
              </a:spcBef>
              <a:spcAft>
                <a:spcPts val="0"/>
              </a:spcAft>
              <a:buClr>
                <a:schemeClr val="dk1"/>
              </a:buClr>
              <a:buSzPts val="1100"/>
              <a:buFont typeface="Arial"/>
              <a:buNone/>
            </a:pPr>
            <a:r>
              <a:rPr lang="en"/>
              <a:t>One caveat - these are all graph processing algorithms, so the dataset needs to be resident in memory - so we can’t use dask to scale to multi GPU. </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705fd80573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05fd80573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Here’s a parting thought.</a:t>
            </a:r>
            <a:endParaRPr/>
          </a:p>
          <a:p>
            <a:pPr indent="0" lvl="0" marL="0" rtl="0" algn="l">
              <a:spcBef>
                <a:spcPts val="0"/>
              </a:spcBef>
              <a:spcAft>
                <a:spcPts val="0"/>
              </a:spcAft>
              <a:buClr>
                <a:schemeClr val="dk1"/>
              </a:buClr>
              <a:buSzPts val="1100"/>
              <a:buFont typeface="Arial"/>
              <a:buNone/>
            </a:pPr>
            <a:r>
              <a:rPr lang="en"/>
              <a:t>It very easy to get machines stuffed with CPUs and GPUs. E.g. a machine w 400 CPUs and 11 TB of memory!</a:t>
            </a:r>
            <a:endParaRPr/>
          </a:p>
          <a:p>
            <a:pPr indent="0" lvl="0" marL="0" rtl="0" algn="l">
              <a:spcBef>
                <a:spcPts val="0"/>
              </a:spcBef>
              <a:spcAft>
                <a:spcPts val="0"/>
              </a:spcAft>
              <a:buClr>
                <a:schemeClr val="dk1"/>
              </a:buClr>
              <a:buSzPts val="1100"/>
              <a:buFont typeface="Arial"/>
              <a:buNone/>
            </a:pPr>
            <a:r>
              <a:rPr lang="en"/>
              <a:t>Or 8 GPUs and 96 CPUs.</a:t>
            </a:r>
            <a:endParaRPr/>
          </a:p>
          <a:p>
            <a:pPr indent="0" lvl="0" marL="0" rtl="0" algn="l">
              <a:spcBef>
                <a:spcPts val="0"/>
              </a:spcBef>
              <a:spcAft>
                <a:spcPts val="0"/>
              </a:spcAft>
              <a:buNone/>
            </a:pPr>
            <a:r>
              <a:rPr lang="en"/>
              <a:t>These are very powerful and are effectively a cluster in a box.</a:t>
            </a:r>
            <a:endParaRPr/>
          </a:p>
          <a:p>
            <a:pPr indent="0" lvl="0" marL="0" rtl="0" algn="l">
              <a:spcBef>
                <a:spcPts val="0"/>
              </a:spcBef>
              <a:spcAft>
                <a:spcPts val="0"/>
              </a:spcAft>
              <a:buClr>
                <a:schemeClr val="dk1"/>
              </a:buClr>
              <a:buSzPts val="1100"/>
              <a:buFont typeface="Arial"/>
              <a:buNone/>
            </a:pPr>
            <a:r>
              <a:rPr lang="en"/>
              <a:t>We can reach the 100 million cell mark with this compute - possibly more.</a:t>
            </a:r>
            <a:endParaRPr/>
          </a:p>
          <a:p>
            <a:pPr indent="0" lvl="0" marL="0" rtl="0" algn="l">
              <a:spcBef>
                <a:spcPts val="0"/>
              </a:spcBef>
              <a:spcAft>
                <a:spcPts val="0"/>
              </a:spcAft>
              <a:buClr>
                <a:schemeClr val="dk1"/>
              </a:buClr>
              <a:buSzPts val="1100"/>
              <a:buFont typeface="Arial"/>
              <a:buNone/>
            </a:pPr>
            <a:r>
              <a:rPr lang="en"/>
              <a:t>It’s obvious we must make our algorithms work on multiple cores and GPUs. But it’s not obvious we should turn to clusters straightaway - try a single machine first - much simpler.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706d88118f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706d88118f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705fd80573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705fd8057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05fd8057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05fd8057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705fd80573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705fd80573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705fd8057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705fd8057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705fd8057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705fd8057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37 trillion cells in your body.</a:t>
            </a:r>
            <a:endParaRPr/>
          </a:p>
          <a:p>
            <a:pPr indent="0" lvl="0" marL="0" rtl="0" algn="l">
              <a:spcBef>
                <a:spcPts val="0"/>
              </a:spcBef>
              <a:spcAft>
                <a:spcPts val="0"/>
              </a:spcAft>
              <a:buNone/>
            </a:pPr>
            <a:r>
              <a:rPr lang="en"/>
              <a:t>And each cell has an astonishing amount of internal complexity.</a:t>
            </a:r>
            <a:endParaRPr/>
          </a:p>
          <a:p>
            <a:pPr indent="0" lvl="0" marL="0" rtl="0" algn="l">
              <a:spcBef>
                <a:spcPts val="0"/>
              </a:spcBef>
              <a:spcAft>
                <a:spcPts val="0"/>
              </a:spcAft>
              <a:buNone/>
            </a:pPr>
            <a:r>
              <a:rPr lang="en"/>
              <a:t>Indeed the last century or so has been a story of ever increasing knowledge about the workings of the cell.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706d88118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06d88118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diagram of an animal cell.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705fd8057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05fd8057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standard textbook on the cell has over 1300 pages.</a:t>
            </a:r>
            <a:endParaRPr/>
          </a:p>
          <a:p>
            <a:pPr indent="0" lvl="0" marL="0" rtl="0" algn="l">
              <a:spcBef>
                <a:spcPts val="0"/>
              </a:spcBef>
              <a:spcAft>
                <a:spcPts val="0"/>
              </a:spcAft>
              <a:buClr>
                <a:schemeClr val="dk1"/>
              </a:buClr>
              <a:buSzPts val="1100"/>
              <a:buFont typeface="Arial"/>
              <a:buNone/>
            </a:pPr>
            <a:r>
              <a:rPr lang="en"/>
              <a:t>But - and there’s always a “but” in these things - our understanding has until recently been based on looking at cells in aggregate. We have this intricate knowledge of how cells work, but basically we’ve learnt this by averaging across a bunch of cells in a tissue sample.</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05fd8057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05fd8057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Over the last decade a new technique has taken off. Under the name “single cell sequencing” it has become possible to isolate and capture one cell at a time, allowing us to measure things about an individual cell. So we are no longer averaging.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video here shows a barcode being introduced into individual cells. The barcode adds a unique ID to the cell’s RNA so it can be identified later during processing.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umap-learn.readthedocs.io/en/latest/how_umap_work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8.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hyperlink" Target="https://github.com/lmcinnes/pynndescen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904528" y="744575"/>
            <a:ext cx="59277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Single Cell,</a:t>
            </a:r>
            <a:endParaRPr/>
          </a:p>
          <a:p>
            <a:pPr indent="0" lvl="0" marL="0" rtl="0" algn="ctr">
              <a:spcBef>
                <a:spcPts val="0"/>
              </a:spcBef>
              <a:spcAft>
                <a:spcPts val="0"/>
              </a:spcAft>
              <a:buNone/>
            </a:pPr>
            <a:r>
              <a:rPr lang="en"/>
              <a:t>Big Data</a:t>
            </a:r>
            <a:endParaRPr/>
          </a:p>
        </p:txBody>
      </p:sp>
      <p:sp>
        <p:nvSpPr>
          <p:cNvPr id="55" name="Google Shape;55;p13"/>
          <p:cNvSpPr txBox="1"/>
          <p:nvPr>
            <p:ph idx="1" type="subTitle"/>
          </p:nvPr>
        </p:nvSpPr>
        <p:spPr>
          <a:xfrm>
            <a:off x="2904600" y="2834125"/>
            <a:ext cx="5927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Tom White</a:t>
            </a:r>
            <a:endParaRPr/>
          </a:p>
          <a:p>
            <a:pPr indent="0" lvl="0" marL="0" rtl="0" algn="ctr">
              <a:spcBef>
                <a:spcPts val="0"/>
              </a:spcBef>
              <a:spcAft>
                <a:spcPts val="0"/>
              </a:spcAft>
              <a:buNone/>
            </a:pPr>
            <a:r>
              <a:rPr lang="en"/>
              <a:t>Bristech, 7 November 2019</a:t>
            </a:r>
            <a:endParaRPr/>
          </a:p>
        </p:txBody>
      </p:sp>
      <p:pic>
        <p:nvPicPr>
          <p:cNvPr id="56" name="Google Shape;56;p13"/>
          <p:cNvPicPr preferRelativeResize="0"/>
          <p:nvPr/>
        </p:nvPicPr>
        <p:blipFill>
          <a:blip r:embed="rId3">
            <a:alphaModFix/>
          </a:blip>
          <a:stretch>
            <a:fillRect/>
          </a:stretch>
        </p:blipFill>
        <p:spPr>
          <a:xfrm>
            <a:off x="0" y="0"/>
            <a:ext cx="2571749" cy="5143498"/>
          </a:xfrm>
          <a:prstGeom prst="rect">
            <a:avLst/>
          </a:prstGeom>
          <a:noFill/>
          <a:ln>
            <a:noFill/>
          </a:ln>
        </p:spPr>
      </p:pic>
      <p:sp>
        <p:nvSpPr>
          <p:cNvPr id="57" name="Google Shape;57;p13"/>
          <p:cNvSpPr txBox="1"/>
          <p:nvPr/>
        </p:nvSpPr>
        <p:spPr>
          <a:xfrm>
            <a:off x="6210575" y="4787875"/>
            <a:ext cx="29334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Ill</a:t>
            </a:r>
            <a:r>
              <a:rPr lang="en" sz="700"/>
              <a:t>ustration by David S. Goodsell, the Scripps Research Institute.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152400" y="152400"/>
            <a:ext cx="8839201" cy="4336638"/>
          </a:xfrm>
          <a:prstGeom prst="rect">
            <a:avLst/>
          </a:prstGeom>
          <a:noFill/>
          <a:ln>
            <a:noFill/>
          </a:ln>
        </p:spPr>
      </p:pic>
      <p:sp>
        <p:nvSpPr>
          <p:cNvPr id="113" name="Google Shape;113;p22"/>
          <p:cNvSpPr txBox="1"/>
          <p:nvPr/>
        </p:nvSpPr>
        <p:spPr>
          <a:xfrm>
            <a:off x="1058550" y="4701000"/>
            <a:ext cx="70269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“Exponential scaling of single-cell RNA-seq in the last decade”, Svensson </a:t>
            </a:r>
            <a:r>
              <a:rPr i="1" lang="en" sz="1000"/>
              <a:t>et al</a:t>
            </a:r>
            <a:r>
              <a:rPr lang="en" sz="1000"/>
              <a:t>, 2017, https://arxiv.org/pdf/1704.01379.pdf</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3"/>
          <p:cNvPicPr preferRelativeResize="0"/>
          <p:nvPr/>
        </p:nvPicPr>
        <p:blipFill>
          <a:blip r:embed="rId3">
            <a:alphaModFix/>
          </a:blip>
          <a:stretch>
            <a:fillRect/>
          </a:stretch>
        </p:blipFill>
        <p:spPr>
          <a:xfrm>
            <a:off x="1524000" y="1257300"/>
            <a:ext cx="6096000" cy="2628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4"/>
          <p:cNvSpPr txBox="1"/>
          <p:nvPr>
            <p:ph type="title"/>
          </p:nvPr>
        </p:nvSpPr>
        <p:spPr>
          <a:xfrm>
            <a:off x="490250" y="450150"/>
            <a:ext cx="8255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2400"/>
              <a:t>Human Genome Project</a:t>
            </a:r>
            <a:endParaRPr i="1" sz="2400"/>
          </a:p>
          <a:p>
            <a:pPr indent="0" lvl="0" marL="0" rtl="0" algn="l">
              <a:spcBef>
                <a:spcPts val="0"/>
              </a:spcBef>
              <a:spcAft>
                <a:spcPts val="0"/>
              </a:spcAft>
              <a:buNone/>
            </a:pPr>
            <a:r>
              <a:rPr lang="en" sz="2400"/>
              <a:t>To sequence and </a:t>
            </a:r>
            <a:r>
              <a:rPr b="1" lang="en" sz="2400"/>
              <a:t>map</a:t>
            </a:r>
            <a:r>
              <a:rPr lang="en" sz="2400"/>
              <a:t> the human genome</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None/>
            </a:pPr>
            <a:r>
              <a:rPr i="1" lang="en" sz="2400"/>
              <a:t>Human Cell </a:t>
            </a:r>
            <a:r>
              <a:rPr b="1" i="1" lang="en" sz="2400"/>
              <a:t>Atlas</a:t>
            </a:r>
            <a:endParaRPr b="1" i="1" sz="2400"/>
          </a:p>
          <a:p>
            <a:pPr indent="0" lvl="0" marL="0" rtl="0" algn="l">
              <a:spcBef>
                <a:spcPts val="0"/>
              </a:spcBef>
              <a:spcAft>
                <a:spcPts val="0"/>
              </a:spcAft>
              <a:buClr>
                <a:schemeClr val="dk1"/>
              </a:buClr>
              <a:buSzPts val="1100"/>
              <a:buFont typeface="Arial"/>
              <a:buNone/>
            </a:pPr>
            <a:r>
              <a:rPr lang="en" sz="2400"/>
              <a:t>To create comprehensive reference </a:t>
            </a:r>
            <a:r>
              <a:rPr b="1" lang="en" sz="2400"/>
              <a:t>maps</a:t>
            </a:r>
            <a:r>
              <a:rPr lang="en" sz="2400"/>
              <a:t> of all human cells</a:t>
            </a:r>
            <a:endParaRPr sz="2400"/>
          </a:p>
          <a:p>
            <a:pPr indent="0" lvl="0" marL="0" rtl="0" algn="l">
              <a:spcBef>
                <a:spcPts val="0"/>
              </a:spcBef>
              <a:spcAft>
                <a:spcPts val="0"/>
              </a:spcAft>
              <a:buNone/>
            </a:pPr>
            <a:r>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5"/>
          <p:cNvSpPr txBox="1"/>
          <p:nvPr/>
        </p:nvSpPr>
        <p:spPr>
          <a:xfrm>
            <a:off x="6508800" y="4703100"/>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By Unknown - unesco.org.uk, Public Domain, https://commons.wikimedia.org/w/index.php?curid=41201813</a:t>
            </a:r>
            <a:endParaRPr sz="700"/>
          </a:p>
        </p:txBody>
      </p:sp>
      <p:sp>
        <p:nvSpPr>
          <p:cNvPr id="129" name="Google Shape;129;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Hereford Mappa Mundi</a:t>
            </a:r>
            <a:endParaRPr/>
          </a:p>
        </p:txBody>
      </p:sp>
      <p:pic>
        <p:nvPicPr>
          <p:cNvPr id="130" name="Google Shape;130;p25"/>
          <p:cNvPicPr preferRelativeResize="0"/>
          <p:nvPr/>
        </p:nvPicPr>
        <p:blipFill>
          <a:blip r:embed="rId3">
            <a:alphaModFix/>
          </a:blip>
          <a:stretch>
            <a:fillRect/>
          </a:stretch>
        </p:blipFill>
        <p:spPr>
          <a:xfrm>
            <a:off x="2928625" y="1150475"/>
            <a:ext cx="3286746" cy="382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152400" y="152400"/>
            <a:ext cx="8839199" cy="44706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7"/>
          <p:cNvPicPr preferRelativeResize="0"/>
          <p:nvPr/>
        </p:nvPicPr>
        <p:blipFill>
          <a:blip r:embed="rId3">
            <a:alphaModFix/>
          </a:blip>
          <a:stretch>
            <a:fillRect/>
          </a:stretch>
        </p:blipFill>
        <p:spPr>
          <a:xfrm>
            <a:off x="1926725" y="152400"/>
            <a:ext cx="5290542"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a:off x="2105900" y="152400"/>
            <a:ext cx="4932203" cy="4838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Data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30"/>
          <p:cNvPicPr preferRelativeResize="0"/>
          <p:nvPr/>
        </p:nvPicPr>
        <p:blipFill>
          <a:blip r:embed="rId3">
            <a:alphaModFix/>
          </a:blip>
          <a:stretch>
            <a:fillRect/>
          </a:stretch>
        </p:blipFill>
        <p:spPr>
          <a:xfrm>
            <a:off x="216250" y="763113"/>
            <a:ext cx="8839200" cy="3617272"/>
          </a:xfrm>
          <a:prstGeom prst="rect">
            <a:avLst/>
          </a:prstGeom>
          <a:noFill/>
          <a:ln>
            <a:noFill/>
          </a:ln>
        </p:spPr>
      </p:pic>
      <p:sp>
        <p:nvSpPr>
          <p:cNvPr id="156" name="Google Shape;156;p30"/>
          <p:cNvSpPr txBox="1"/>
          <p:nvPr/>
        </p:nvSpPr>
        <p:spPr>
          <a:xfrm>
            <a:off x="3447925" y="4709375"/>
            <a:ext cx="57921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CC BY-NC-SA  https://www.khanacademy.org/science/high-school-biology/hs-cells/hs-prokaryotes-and-eukaryotes/a/intro-to-eukaryotic-cells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Gene expression</a:t>
            </a:r>
            <a:endParaRPr/>
          </a:p>
        </p:txBody>
      </p:sp>
      <p:sp>
        <p:nvSpPr>
          <p:cNvPr id="162" name="Google Shape;162;p31"/>
          <p:cNvSpPr txBox="1"/>
          <p:nvPr/>
        </p:nvSpPr>
        <p:spPr>
          <a:xfrm>
            <a:off x="5648150" y="4847250"/>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CC BY-SA 2.5, https://commons.wikimedia.org/w/index.php?curid=1036771</a:t>
            </a:r>
            <a:endParaRPr sz="700"/>
          </a:p>
        </p:txBody>
      </p:sp>
      <p:pic>
        <p:nvPicPr>
          <p:cNvPr id="163" name="Google Shape;163;p31"/>
          <p:cNvPicPr preferRelativeResize="0"/>
          <p:nvPr/>
        </p:nvPicPr>
        <p:blipFill>
          <a:blip r:embed="rId3">
            <a:alphaModFix/>
          </a:blip>
          <a:stretch>
            <a:fillRect/>
          </a:stretch>
        </p:blipFill>
        <p:spPr>
          <a:xfrm>
            <a:off x="2747963" y="1294625"/>
            <a:ext cx="3648075" cy="3105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Laserson Lab, </a:t>
            </a:r>
            <a:r>
              <a:rPr lang="en"/>
              <a:t>Mount Sinai</a:t>
            </a:r>
            <a:endParaRPr/>
          </a:p>
        </p:txBody>
      </p:sp>
      <p:sp>
        <p:nvSpPr>
          <p:cNvPr id="63" name="Google Shape;63;p1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Uri Laserson</a:t>
            </a:r>
            <a:endParaRPr/>
          </a:p>
        </p:txBody>
      </p:sp>
      <p:sp>
        <p:nvSpPr>
          <p:cNvPr id="64" name="Google Shape;64;p1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Ryan Williams</a:t>
            </a:r>
            <a:endParaRPr/>
          </a:p>
        </p:txBody>
      </p:sp>
      <p:pic>
        <p:nvPicPr>
          <p:cNvPr id="65" name="Google Shape;65;p14"/>
          <p:cNvPicPr preferRelativeResize="0"/>
          <p:nvPr/>
        </p:nvPicPr>
        <p:blipFill>
          <a:blip r:embed="rId3">
            <a:alphaModFix/>
          </a:blip>
          <a:stretch>
            <a:fillRect/>
          </a:stretch>
        </p:blipFill>
        <p:spPr>
          <a:xfrm>
            <a:off x="1359150" y="1707075"/>
            <a:ext cx="1905000" cy="2495550"/>
          </a:xfrm>
          <a:prstGeom prst="rect">
            <a:avLst/>
          </a:prstGeom>
          <a:noFill/>
          <a:ln>
            <a:noFill/>
          </a:ln>
        </p:spPr>
      </p:pic>
      <p:pic>
        <p:nvPicPr>
          <p:cNvPr id="66" name="Google Shape;66;p14"/>
          <p:cNvPicPr preferRelativeResize="0"/>
          <p:nvPr/>
        </p:nvPicPr>
        <p:blipFill>
          <a:blip r:embed="rId4">
            <a:alphaModFix/>
          </a:blip>
          <a:stretch>
            <a:fillRect/>
          </a:stretch>
        </p:blipFill>
        <p:spPr>
          <a:xfrm>
            <a:off x="5469850" y="1707075"/>
            <a:ext cx="2495550" cy="249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2"/>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Gene expression matrix</a:t>
            </a:r>
            <a:endParaRPr/>
          </a:p>
        </p:txBody>
      </p:sp>
      <p:graphicFrame>
        <p:nvGraphicFramePr>
          <p:cNvPr id="169" name="Google Shape;169;p32"/>
          <p:cNvGraphicFramePr/>
          <p:nvPr/>
        </p:nvGraphicFramePr>
        <p:xfrm>
          <a:off x="2572300" y="1236385"/>
          <a:ext cx="3000000" cy="3000000"/>
        </p:xfrm>
        <a:graphic>
          <a:graphicData uri="http://schemas.openxmlformats.org/drawingml/2006/table">
            <a:tbl>
              <a:tblPr>
                <a:noFill/>
                <a:tableStyleId>{735A9E42-1C8E-490D-8677-BE29AD2E7FBB}</a:tableStyleId>
              </a:tblPr>
              <a:tblGrid>
                <a:gridCol w="799875"/>
                <a:gridCol w="799875"/>
                <a:gridCol w="799875"/>
                <a:gridCol w="799875"/>
                <a:gridCol w="799875"/>
              </a:tblGrid>
              <a:tr h="403200">
                <a:tc>
                  <a:txBody>
                    <a:bodyPr/>
                    <a:lstStyle/>
                    <a:p>
                      <a:pPr indent="0" lvl="0" marL="0" rtl="0" algn="l">
                        <a:spcBef>
                          <a:spcPts val="0"/>
                        </a:spcBef>
                        <a:spcAft>
                          <a:spcPts val="0"/>
                        </a:spcAft>
                        <a:buNone/>
                      </a:pPr>
                      <a:r>
                        <a:t/>
                      </a:r>
                      <a:endParaRPr b="1"/>
                    </a:p>
                  </a:txBody>
                  <a:tcPr marT="91425" marB="91425" marR="91425" marL="91425"/>
                </a:tc>
                <a:tc>
                  <a:txBody>
                    <a:bodyPr/>
                    <a:lstStyle/>
                    <a:p>
                      <a:pPr indent="0" lvl="0" marL="0" rtl="0" algn="l">
                        <a:spcBef>
                          <a:spcPts val="0"/>
                        </a:spcBef>
                        <a:spcAft>
                          <a:spcPts val="0"/>
                        </a:spcAft>
                        <a:buNone/>
                      </a:pPr>
                      <a:r>
                        <a:rPr b="1" lang="en"/>
                        <a:t>Gene 0</a:t>
                      </a:r>
                      <a:endParaRPr b="1"/>
                    </a:p>
                  </a:txBody>
                  <a:tcPr marT="91425" marB="91425" marR="91425" marL="91425"/>
                </a:tc>
                <a:tc>
                  <a:txBody>
                    <a:bodyPr/>
                    <a:lstStyle/>
                    <a:p>
                      <a:pPr indent="0" lvl="0" marL="0" rtl="0" algn="l">
                        <a:spcBef>
                          <a:spcPts val="0"/>
                        </a:spcBef>
                        <a:spcAft>
                          <a:spcPts val="0"/>
                        </a:spcAft>
                        <a:buNone/>
                      </a:pPr>
                      <a:r>
                        <a:rPr b="1" lang="en"/>
                        <a:t>Gene 1</a:t>
                      </a:r>
                      <a:endParaRPr b="1"/>
                    </a:p>
                  </a:txBody>
                  <a:tcPr marT="91425" marB="91425" marR="91425" marL="91425"/>
                </a:tc>
                <a:tc>
                  <a:txBody>
                    <a:bodyPr/>
                    <a:lstStyle/>
                    <a:p>
                      <a:pPr indent="0" lvl="0" marL="0" rtl="0" algn="l">
                        <a:spcBef>
                          <a:spcPts val="0"/>
                        </a:spcBef>
                        <a:spcAft>
                          <a:spcPts val="0"/>
                        </a:spcAft>
                        <a:buNone/>
                      </a:pPr>
                      <a:r>
                        <a:rPr b="1" lang="en"/>
                        <a:t>Gene 2</a:t>
                      </a:r>
                      <a:endParaRPr b="1"/>
                    </a:p>
                  </a:txBody>
                  <a:tcPr marT="91425" marB="91425" marR="91425" marL="91425"/>
                </a:tc>
                <a:tc>
                  <a:txBody>
                    <a:bodyPr/>
                    <a:lstStyle/>
                    <a:p>
                      <a:pPr indent="0" lvl="0" marL="0" rtl="0" algn="l">
                        <a:spcBef>
                          <a:spcPts val="0"/>
                        </a:spcBef>
                        <a:spcAft>
                          <a:spcPts val="0"/>
                        </a:spcAft>
                        <a:buNone/>
                      </a:pPr>
                      <a:r>
                        <a:rPr b="1" lang="en"/>
                        <a:t>...</a:t>
                      </a:r>
                      <a:endParaRPr b="1"/>
                    </a:p>
                  </a:txBody>
                  <a:tcPr marT="91425" marB="91425" marR="91425" marL="91425"/>
                </a:tc>
              </a:tr>
              <a:tr h="403200">
                <a:tc>
                  <a:txBody>
                    <a:bodyPr/>
                    <a:lstStyle/>
                    <a:p>
                      <a:pPr indent="0" lvl="0" marL="0" rtl="0" algn="l">
                        <a:spcBef>
                          <a:spcPts val="0"/>
                        </a:spcBef>
                        <a:spcAft>
                          <a:spcPts val="0"/>
                        </a:spcAft>
                        <a:buNone/>
                      </a:pPr>
                      <a:r>
                        <a:rPr b="1" lang="en"/>
                        <a:t>Cell 0</a:t>
                      </a:r>
                      <a:endParaRPr b="1"/>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25</a:t>
                      </a:r>
                      <a:endParaRPr/>
                    </a:p>
                  </a:txBody>
                  <a:tcPr marT="91425" marB="91425" marR="91425" marL="91425"/>
                </a:tc>
                <a:tc>
                  <a:txBody>
                    <a:bodyPr/>
                    <a:lstStyle/>
                    <a:p>
                      <a:pPr indent="0" lvl="0" marL="0" rtl="0" algn="l">
                        <a:spcBef>
                          <a:spcPts val="0"/>
                        </a:spcBef>
                        <a:spcAft>
                          <a:spcPts val="0"/>
                        </a:spcAft>
                        <a:buNone/>
                      </a:pPr>
                      <a:r>
                        <a:rPr lang="en"/>
                        <a:t>175</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399325">
                <a:tc>
                  <a:txBody>
                    <a:bodyPr/>
                    <a:lstStyle/>
                    <a:p>
                      <a:pPr indent="0" lvl="0" marL="0" rtl="0" algn="l">
                        <a:spcBef>
                          <a:spcPts val="0"/>
                        </a:spcBef>
                        <a:spcAft>
                          <a:spcPts val="0"/>
                        </a:spcAft>
                        <a:buNone/>
                      </a:pPr>
                      <a:r>
                        <a:rPr b="1" lang="en"/>
                        <a:t>Cell 1</a:t>
                      </a:r>
                      <a:endParaRPr b="1"/>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354</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399325">
                <a:tc>
                  <a:txBody>
                    <a:bodyPr/>
                    <a:lstStyle/>
                    <a:p>
                      <a:pPr indent="0" lvl="0" marL="0" rtl="0" algn="l">
                        <a:spcBef>
                          <a:spcPts val="0"/>
                        </a:spcBef>
                        <a:spcAft>
                          <a:spcPts val="0"/>
                        </a:spcAft>
                        <a:buNone/>
                      </a:pPr>
                      <a:r>
                        <a:rPr b="1" lang="en"/>
                        <a:t>Cell 2</a:t>
                      </a:r>
                      <a:endParaRPr b="1"/>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13</a:t>
                      </a:r>
                      <a:endParaRPr/>
                    </a:p>
                  </a:txBody>
                  <a:tcPr marT="91425" marB="91425" marR="91425" marL="91425"/>
                </a:tc>
                <a:tc>
                  <a:txBody>
                    <a:bodyPr/>
                    <a:lstStyle/>
                    <a:p>
                      <a:pPr indent="0" lvl="0" marL="0" rtl="0" algn="l">
                        <a:spcBef>
                          <a:spcPts val="0"/>
                        </a:spcBef>
                        <a:spcAft>
                          <a:spcPts val="0"/>
                        </a:spcAft>
                        <a:buNone/>
                      </a:pPr>
                      <a:r>
                        <a:rPr lang="en"/>
                        <a:t>312</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399325">
                <a:tc>
                  <a:txBody>
                    <a:bodyPr/>
                    <a:lstStyle/>
                    <a:p>
                      <a:pPr indent="0" lvl="0" marL="0" rtl="0" algn="l">
                        <a:spcBef>
                          <a:spcPts val="0"/>
                        </a:spcBef>
                        <a:spcAft>
                          <a:spcPts val="0"/>
                        </a:spcAft>
                        <a:buNone/>
                      </a:pPr>
                      <a:r>
                        <a:rPr b="1" lang="en"/>
                        <a:t>Cell 3</a:t>
                      </a:r>
                      <a:endParaRPr b="1"/>
                    </a:p>
                  </a:txBody>
                  <a:tcPr marT="91425" marB="91425" marR="91425" marL="91425"/>
                </a:tc>
                <a:tc>
                  <a:txBody>
                    <a:bodyPr/>
                    <a:lstStyle/>
                    <a:p>
                      <a:pPr indent="0" lvl="0" marL="0" rtl="0" algn="l">
                        <a:spcBef>
                          <a:spcPts val="0"/>
                        </a:spcBef>
                        <a:spcAft>
                          <a:spcPts val="0"/>
                        </a:spcAft>
                        <a:buNone/>
                      </a:pPr>
                      <a:r>
                        <a:rPr lang="en"/>
                        <a:t>11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292</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399325">
                <a:tc>
                  <a:txBody>
                    <a:bodyPr/>
                    <a:lstStyle/>
                    <a:p>
                      <a:pPr indent="0" lvl="0" marL="0" rtl="0" algn="l">
                        <a:spcBef>
                          <a:spcPts val="0"/>
                        </a:spcBef>
                        <a:spcAft>
                          <a:spcPts val="0"/>
                        </a:spcAft>
                        <a:buNone/>
                      </a:pPr>
                      <a:r>
                        <a:rPr b="1" lang="en"/>
                        <a:t>Cell 4</a:t>
                      </a:r>
                      <a:endParaRPr b="1"/>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41</a:t>
                      </a:r>
                      <a:endParaRPr/>
                    </a:p>
                  </a:txBody>
                  <a:tcPr marT="91425" marB="91425" marR="91425" marL="91425"/>
                </a:tc>
                <a:tc>
                  <a:txBody>
                    <a:bodyPr/>
                    <a:lstStyle/>
                    <a:p>
                      <a:pPr indent="0" lvl="0" marL="0" rtl="0" algn="l">
                        <a:spcBef>
                          <a:spcPts val="0"/>
                        </a:spcBef>
                        <a:spcAft>
                          <a:spcPts val="0"/>
                        </a:spcAft>
                        <a:buNone/>
                      </a:pPr>
                      <a:r>
                        <a:rPr lang="en"/>
                        <a:t>164</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399325">
                <a:tc>
                  <a:txBody>
                    <a:bodyPr/>
                    <a:lstStyle/>
                    <a:p>
                      <a:pPr indent="0" lvl="0" marL="0" rtl="0" algn="l">
                        <a:spcBef>
                          <a:spcPts val="0"/>
                        </a:spcBef>
                        <a:spcAft>
                          <a:spcPts val="0"/>
                        </a:spcAft>
                        <a:buNone/>
                      </a:pPr>
                      <a:r>
                        <a:rPr b="1" lang="en"/>
                        <a:t>...</a:t>
                      </a:r>
                      <a:endParaRPr b="1"/>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c>
                  <a:txBody>
                    <a:bodyPr/>
                    <a:lstStyle/>
                    <a:p>
                      <a:pPr indent="0" lvl="0" marL="0" rtl="0" algn="l">
                        <a:spcBef>
                          <a:spcPts val="0"/>
                        </a:spcBef>
                        <a:spcAft>
                          <a:spcPts val="0"/>
                        </a:spcAft>
                        <a:buNone/>
                      </a:pPr>
                      <a:r>
                        <a:rPr lang="en"/>
                        <a:t>...</a:t>
                      </a:r>
                      <a:endParaRPr/>
                    </a:p>
                  </a:txBody>
                  <a:tcPr marT="91425" marB="91425" marR="91425" marL="91425"/>
                </a:tc>
              </a:tr>
              <a:tr h="403200">
                <a:tc>
                  <a:txBody>
                    <a:bodyPr/>
                    <a:lstStyle/>
                    <a:p>
                      <a:pPr indent="0" lvl="0" marL="0" rtl="0" algn="l">
                        <a:spcBef>
                          <a:spcPts val="0"/>
                        </a:spcBef>
                        <a:spcAft>
                          <a:spcPts val="0"/>
                        </a:spcAft>
                        <a:buNone/>
                      </a:pPr>
                      <a:r>
                        <a:t/>
                      </a:r>
                      <a:endParaRPr b="1"/>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0975">
                <a:tc>
                  <a:txBody>
                    <a:bodyPr/>
                    <a:lstStyle/>
                    <a:p>
                      <a:pPr indent="0" lvl="0" marL="0" rtl="0" algn="l">
                        <a:spcBef>
                          <a:spcPts val="0"/>
                        </a:spcBef>
                        <a:spcAft>
                          <a:spcPts val="0"/>
                        </a:spcAft>
                        <a:buNone/>
                      </a:pPr>
                      <a:r>
                        <a:t/>
                      </a:r>
                      <a:endParaRPr b="1"/>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Gene expression matrices are sparse</a:t>
            </a:r>
            <a:endParaRPr/>
          </a:p>
        </p:txBody>
      </p:sp>
      <p:pic>
        <p:nvPicPr>
          <p:cNvPr id="175" name="Google Shape;175;p33"/>
          <p:cNvPicPr preferRelativeResize="0"/>
          <p:nvPr/>
        </p:nvPicPr>
        <p:blipFill>
          <a:blip r:embed="rId3">
            <a:alphaModFix/>
          </a:blip>
          <a:stretch>
            <a:fillRect/>
          </a:stretch>
        </p:blipFill>
        <p:spPr>
          <a:xfrm>
            <a:off x="2024688" y="1163575"/>
            <a:ext cx="5094634"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Representation using scipy.sparse</a:t>
            </a:r>
            <a:endParaRPr/>
          </a:p>
        </p:txBody>
      </p:sp>
      <p:pic>
        <p:nvPicPr>
          <p:cNvPr id="181" name="Google Shape;181;p34"/>
          <p:cNvPicPr preferRelativeResize="0"/>
          <p:nvPr/>
        </p:nvPicPr>
        <p:blipFill>
          <a:blip r:embed="rId3">
            <a:alphaModFix/>
          </a:blip>
          <a:stretch>
            <a:fillRect/>
          </a:stretch>
        </p:blipFill>
        <p:spPr>
          <a:xfrm>
            <a:off x="400050" y="2338388"/>
            <a:ext cx="8343900" cy="466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Persistent storage: Zarr</a:t>
            </a:r>
            <a:endParaRPr/>
          </a:p>
        </p:txBody>
      </p:sp>
      <p:sp>
        <p:nvSpPr>
          <p:cNvPr id="187" name="Google Shape;187;p3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Multi-dimensional chunked storage</a:t>
            </a:r>
            <a:endParaRPr/>
          </a:p>
          <a:p>
            <a:pPr indent="-317500" lvl="0" marL="457200" rtl="0" algn="l">
              <a:spcBef>
                <a:spcPts val="0"/>
              </a:spcBef>
              <a:spcAft>
                <a:spcPts val="0"/>
              </a:spcAft>
              <a:buSzPts val="1400"/>
              <a:buChar char="●"/>
            </a:pPr>
            <a:r>
              <a:rPr lang="en"/>
              <a:t>E</a:t>
            </a:r>
            <a:r>
              <a:rPr lang="en"/>
              <a:t>ach chunk is a separate file on a filesystem</a:t>
            </a:r>
            <a:endParaRPr/>
          </a:p>
          <a:p>
            <a:pPr indent="-304800" lvl="1" marL="914400" rtl="0" algn="l">
              <a:spcBef>
                <a:spcPts val="0"/>
              </a:spcBef>
              <a:spcAft>
                <a:spcPts val="0"/>
              </a:spcAft>
              <a:buSzPts val="1200"/>
              <a:buChar char="○"/>
            </a:pPr>
            <a:r>
              <a:rPr lang="en"/>
              <a:t>Typically a cloud store like S3 or GCS</a:t>
            </a:r>
            <a:endParaRPr/>
          </a:p>
          <a:p>
            <a:pPr indent="-317500" lvl="0" marL="457200" rtl="0" algn="l">
              <a:spcBef>
                <a:spcPts val="0"/>
              </a:spcBef>
              <a:spcAft>
                <a:spcPts val="0"/>
              </a:spcAft>
              <a:buSzPts val="1400"/>
              <a:buChar char="●"/>
            </a:pPr>
            <a:r>
              <a:rPr lang="en"/>
              <a:t>Allows parallel writing, unlike HDF5</a:t>
            </a:r>
            <a:endParaRPr/>
          </a:p>
          <a:p>
            <a:pPr indent="-317500" lvl="0" marL="457200" rtl="0" algn="l">
              <a:spcBef>
                <a:spcPts val="0"/>
              </a:spcBef>
              <a:spcAft>
                <a:spcPts val="0"/>
              </a:spcAft>
              <a:buSzPts val="1400"/>
              <a:buChar char="●"/>
            </a:pPr>
            <a:r>
              <a:rPr lang="en"/>
              <a:t>Adopted by HCA after benchmarking</a:t>
            </a:r>
            <a:endParaRPr/>
          </a:p>
        </p:txBody>
      </p:sp>
      <p:sp>
        <p:nvSpPr>
          <p:cNvPr id="188" name="Google Shape;188;p3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Example 2D array</a:t>
            </a:r>
            <a:endParaRPr/>
          </a:p>
        </p:txBody>
      </p:sp>
      <p:sp>
        <p:nvSpPr>
          <p:cNvPr id="189" name="Google Shape;189;p35"/>
          <p:cNvSpPr txBox="1"/>
          <p:nvPr/>
        </p:nvSpPr>
        <p:spPr>
          <a:xfrm>
            <a:off x="6892242" y="2118549"/>
            <a:ext cx="2168700" cy="2259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"shape": [</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20,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20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"chunks": [ 10, 10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"compressor": {</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"id": "zlib",</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"level": 1</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"dtype": "&lt;i4",</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"fill_value": 42,</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"filters": null,</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"order": "C",</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"zarr_format": 2</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a:t>
            </a:r>
            <a:endParaRPr b="1" sz="900"/>
          </a:p>
        </p:txBody>
      </p:sp>
      <p:sp>
        <p:nvSpPr>
          <p:cNvPr id="190" name="Google Shape;190;p35"/>
          <p:cNvSpPr txBox="1"/>
          <p:nvPr/>
        </p:nvSpPr>
        <p:spPr>
          <a:xfrm>
            <a:off x="4723521" y="2118550"/>
            <a:ext cx="2168700" cy="990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latin typeface="Courier New"/>
                <a:ea typeface="Courier New"/>
                <a:cs typeface="Courier New"/>
                <a:sym typeface="Courier New"/>
              </a:rPr>
              <a:t>├── .zarray</a:t>
            </a:r>
            <a:endParaRPr sz="1000">
              <a:latin typeface="Courier New"/>
              <a:ea typeface="Courier New"/>
              <a:cs typeface="Courier New"/>
              <a:sym typeface="Courier New"/>
            </a:endParaRPr>
          </a:p>
          <a:p>
            <a:pPr indent="0" lvl="0" marL="0" rtl="0" algn="l">
              <a:spcBef>
                <a:spcPts val="0"/>
              </a:spcBef>
              <a:spcAft>
                <a:spcPts val="0"/>
              </a:spcAft>
              <a:buNone/>
            </a:pPr>
            <a:r>
              <a:rPr lang="en" sz="1000">
                <a:latin typeface="Courier New"/>
                <a:ea typeface="Courier New"/>
                <a:cs typeface="Courier New"/>
                <a:sym typeface="Courier New"/>
              </a:rPr>
              <a:t>├── 0.0</a:t>
            </a:r>
            <a:endParaRPr sz="1000">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000">
                <a:solidFill>
                  <a:srgbClr val="000000"/>
                </a:solidFill>
                <a:latin typeface="Courier New"/>
                <a:ea typeface="Courier New"/>
                <a:cs typeface="Courier New"/>
                <a:sym typeface="Courier New"/>
              </a:rPr>
              <a:t>├── 0.1</a:t>
            </a:r>
            <a:endParaRPr sz="1000">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000">
                <a:latin typeface="Courier New"/>
                <a:ea typeface="Courier New"/>
                <a:cs typeface="Courier New"/>
                <a:sym typeface="Courier New"/>
              </a:rPr>
              <a:t>├── 1.0</a:t>
            </a:r>
            <a:endParaRPr sz="1000">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000">
                <a:solidFill>
                  <a:srgbClr val="000000"/>
                </a:solidFill>
                <a:latin typeface="Courier New"/>
                <a:ea typeface="Courier New"/>
                <a:cs typeface="Courier New"/>
                <a:sym typeface="Courier New"/>
              </a:rPr>
              <a:t>├── 1.1</a:t>
            </a:r>
            <a:endParaRPr sz="1000">
              <a:latin typeface="Courier New"/>
              <a:ea typeface="Courier New"/>
              <a:cs typeface="Courier New"/>
              <a:sym typeface="Courier New"/>
            </a:endParaRPr>
          </a:p>
          <a:p>
            <a:pPr indent="0" lvl="0" marL="0" rtl="0" algn="l">
              <a:spcBef>
                <a:spcPts val="0"/>
              </a:spcBef>
              <a:spcAft>
                <a:spcPts val="0"/>
              </a:spcAft>
              <a:buNone/>
            </a:pPr>
            <a:r>
              <a:t/>
            </a:r>
            <a:endParaRPr sz="1000">
              <a:latin typeface="Courier New"/>
              <a:ea typeface="Courier New"/>
              <a:cs typeface="Courier New"/>
              <a:sym typeface="Courier New"/>
            </a:endParaRPr>
          </a:p>
        </p:txBody>
      </p:sp>
      <p:sp>
        <p:nvSpPr>
          <p:cNvPr id="191" name="Google Shape;191;p35"/>
          <p:cNvSpPr txBox="1"/>
          <p:nvPr/>
        </p:nvSpPr>
        <p:spPr>
          <a:xfrm>
            <a:off x="6892242" y="1753750"/>
            <a:ext cx="2168700" cy="364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Metadata (</a:t>
            </a:r>
            <a:r>
              <a:rPr lang="en">
                <a:latin typeface="Courier New"/>
                <a:ea typeface="Courier New"/>
                <a:cs typeface="Courier New"/>
                <a:sym typeface="Courier New"/>
              </a:rPr>
              <a:t>.zarray</a:t>
            </a:r>
            <a:r>
              <a:rPr lang="en"/>
              <a:t>):</a:t>
            </a:r>
            <a:endParaRPr/>
          </a:p>
        </p:txBody>
      </p:sp>
      <p:sp>
        <p:nvSpPr>
          <p:cNvPr id="192" name="Google Shape;192;p35"/>
          <p:cNvSpPr txBox="1"/>
          <p:nvPr/>
        </p:nvSpPr>
        <p:spPr>
          <a:xfrm>
            <a:off x="4723542" y="1753751"/>
            <a:ext cx="2168700" cy="364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Filesystem footprint: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Algorithms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High-level pipeline</a:t>
            </a:r>
            <a:endParaRPr/>
          </a:p>
        </p:txBody>
      </p:sp>
      <p:pic>
        <p:nvPicPr>
          <p:cNvPr id="203" name="Google Shape;203;p37"/>
          <p:cNvPicPr preferRelativeResize="0"/>
          <p:nvPr/>
        </p:nvPicPr>
        <p:blipFill>
          <a:blip r:embed="rId3">
            <a:alphaModFix/>
          </a:blip>
          <a:stretch>
            <a:fillRect/>
          </a:stretch>
        </p:blipFill>
        <p:spPr>
          <a:xfrm>
            <a:off x="152400" y="1170125"/>
            <a:ext cx="8839198" cy="38025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 What’s this?</a:t>
            </a:r>
            <a:endParaRPr/>
          </a:p>
        </p:txBody>
      </p:sp>
      <p:pic>
        <p:nvPicPr>
          <p:cNvPr id="209" name="Google Shape;209;p38"/>
          <p:cNvPicPr preferRelativeResize="0"/>
          <p:nvPr/>
        </p:nvPicPr>
        <p:blipFill>
          <a:blip r:embed="rId3">
            <a:alphaModFix/>
          </a:blip>
          <a:stretch>
            <a:fillRect/>
          </a:stretch>
        </p:blipFill>
        <p:spPr>
          <a:xfrm>
            <a:off x="2611675" y="1170125"/>
            <a:ext cx="3920652" cy="382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It’s a 2D UMAP embedding of this</a:t>
            </a:r>
            <a:endParaRPr/>
          </a:p>
        </p:txBody>
      </p:sp>
      <p:pic>
        <p:nvPicPr>
          <p:cNvPr id="215" name="Google Shape;215;p39"/>
          <p:cNvPicPr preferRelativeResize="0"/>
          <p:nvPr/>
        </p:nvPicPr>
        <p:blipFill>
          <a:blip r:embed="rId3">
            <a:alphaModFix/>
          </a:blip>
          <a:stretch>
            <a:fillRect/>
          </a:stretch>
        </p:blipFill>
        <p:spPr>
          <a:xfrm>
            <a:off x="1559313" y="1196325"/>
            <a:ext cx="6025384" cy="382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1796600" y="152400"/>
            <a:ext cx="5550810"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UMAP and t-SNE</a:t>
            </a:r>
            <a:endParaRPr/>
          </a:p>
        </p:txBody>
      </p:sp>
      <p:sp>
        <p:nvSpPr>
          <p:cNvPr id="226" name="Google Shape;226;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Both are dimensionality reduction techniques</a:t>
            </a:r>
            <a:endParaRPr/>
          </a:p>
          <a:p>
            <a:pPr indent="-317500" lvl="1" marL="914400" rtl="0" algn="l">
              <a:spcBef>
                <a:spcPts val="0"/>
              </a:spcBef>
              <a:spcAft>
                <a:spcPts val="0"/>
              </a:spcAft>
              <a:buSzPts val="1400"/>
              <a:buChar char="○"/>
            </a:pPr>
            <a:r>
              <a:rPr lang="en"/>
              <a:t>UMAP = Uniform Manifold Approximation and Projection</a:t>
            </a:r>
            <a:endParaRPr/>
          </a:p>
          <a:p>
            <a:pPr indent="-317500" lvl="1" marL="914400" rtl="0" algn="l">
              <a:spcBef>
                <a:spcPts val="0"/>
              </a:spcBef>
              <a:spcAft>
                <a:spcPts val="0"/>
              </a:spcAft>
              <a:buSzPts val="1400"/>
              <a:buChar char="○"/>
            </a:pPr>
            <a:r>
              <a:rPr lang="en"/>
              <a:t>t-SNE = t-Distributed Stochastic Neighbor Embedding</a:t>
            </a:r>
            <a:endParaRPr/>
          </a:p>
          <a:p>
            <a:pPr indent="-342900" lvl="0" marL="457200" rtl="0" algn="l">
              <a:spcBef>
                <a:spcPts val="0"/>
              </a:spcBef>
              <a:spcAft>
                <a:spcPts val="0"/>
              </a:spcAft>
              <a:buSzPts val="1800"/>
              <a:buChar char="●"/>
            </a:pPr>
            <a:r>
              <a:rPr lang="en"/>
              <a:t>Both capture local structure well</a:t>
            </a:r>
            <a:endParaRPr/>
          </a:p>
          <a:p>
            <a:pPr indent="-342900" lvl="0" marL="457200" rtl="0" algn="l">
              <a:spcBef>
                <a:spcPts val="0"/>
              </a:spcBef>
              <a:spcAft>
                <a:spcPts val="0"/>
              </a:spcAft>
              <a:buSzPts val="1800"/>
              <a:buChar char="●"/>
            </a:pPr>
            <a:r>
              <a:rPr lang="en"/>
              <a:t>UMAP generally captures global structure better than t-SNE</a:t>
            </a:r>
            <a:endParaRPr/>
          </a:p>
          <a:p>
            <a:pPr indent="-342900" lvl="0" marL="457200" rtl="0" algn="l">
              <a:spcBef>
                <a:spcPts val="0"/>
              </a:spcBef>
              <a:spcAft>
                <a:spcPts val="0"/>
              </a:spcAft>
              <a:buSzPts val="1800"/>
              <a:buChar char="●"/>
            </a:pPr>
            <a:r>
              <a:rPr lang="en"/>
              <a:t>UMAP is faster than t-SNE</a:t>
            </a:r>
            <a:endParaRPr/>
          </a:p>
          <a:p>
            <a:pPr indent="-342900" lvl="0" marL="457200" rtl="0" algn="l">
              <a:spcBef>
                <a:spcPts val="0"/>
              </a:spcBef>
              <a:spcAft>
                <a:spcPts val="0"/>
              </a:spcAft>
              <a:buSzPts val="1800"/>
              <a:buChar char="●"/>
            </a:pPr>
            <a:r>
              <a:rPr lang="en"/>
              <a:t>UMAP has strong mathematical underpinnings</a:t>
            </a:r>
            <a:endParaRPr/>
          </a:p>
          <a:p>
            <a:pPr indent="-317500" lvl="1" marL="914400" rtl="0" algn="l">
              <a:spcBef>
                <a:spcPts val="0"/>
              </a:spcBef>
              <a:spcAft>
                <a:spcPts val="0"/>
              </a:spcAft>
              <a:buSzPts val="1400"/>
              <a:buChar char="○"/>
            </a:pPr>
            <a:r>
              <a:rPr lang="en" u="sng">
                <a:solidFill>
                  <a:schemeClr val="hlink"/>
                </a:solidFill>
                <a:hlinkClick r:id="rId3"/>
              </a:rPr>
              <a:t>https://umap-learn.readthedocs.io/en/latest/how_umap_works.html</a:t>
            </a:r>
            <a:endParaRPr/>
          </a:p>
          <a:p>
            <a:pPr indent="0" lvl="0" marL="91440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me</a:t>
            </a:r>
            <a:endParaRPr/>
          </a:p>
        </p:txBody>
      </p:sp>
      <p:sp>
        <p:nvSpPr>
          <p:cNvPr id="72" name="Google Shape;72;p1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Freelance software engineer</a:t>
            </a:r>
            <a:endParaRPr/>
          </a:p>
          <a:p>
            <a:pPr indent="-317500" lvl="0" marL="457200" rtl="0" algn="l">
              <a:spcBef>
                <a:spcPts val="0"/>
              </a:spcBef>
              <a:spcAft>
                <a:spcPts val="0"/>
              </a:spcAft>
              <a:buSzPts val="1400"/>
              <a:buChar char="●"/>
            </a:pPr>
            <a:r>
              <a:rPr lang="en"/>
              <a:t>Contributor to bioinformatics projects (GATK, Scanpy)</a:t>
            </a:r>
            <a:endParaRPr/>
          </a:p>
          <a:p>
            <a:pPr indent="-317500" lvl="0" marL="457200" rtl="0" algn="l">
              <a:spcBef>
                <a:spcPts val="0"/>
              </a:spcBef>
              <a:spcAft>
                <a:spcPts val="0"/>
              </a:spcAft>
              <a:buSzPts val="1400"/>
              <a:buChar char="●"/>
            </a:pPr>
            <a:r>
              <a:rPr lang="en"/>
              <a:t>Software engineer and data scientist at Cloudera (2008-2018)</a:t>
            </a:r>
            <a:endParaRPr/>
          </a:p>
          <a:p>
            <a:pPr indent="-317500" lvl="0" marL="457200" rtl="0" algn="l">
              <a:spcBef>
                <a:spcPts val="0"/>
              </a:spcBef>
              <a:spcAft>
                <a:spcPts val="0"/>
              </a:spcAft>
              <a:buSzPts val="1400"/>
              <a:buChar char="●"/>
            </a:pPr>
            <a:r>
              <a:rPr lang="en"/>
              <a:t>Committer and PMC member on multiple Apache Hadoop projects</a:t>
            </a:r>
            <a:endParaRPr/>
          </a:p>
          <a:p>
            <a:pPr indent="-317500" lvl="0" marL="457200" rtl="0" algn="l">
              <a:spcBef>
                <a:spcPts val="0"/>
              </a:spcBef>
              <a:spcAft>
                <a:spcPts val="0"/>
              </a:spcAft>
              <a:buSzPts val="1400"/>
              <a:buChar char="●"/>
            </a:pPr>
            <a:r>
              <a:rPr lang="en"/>
              <a:t>Author of “Hadoop: The Definitive Guide”</a:t>
            </a:r>
            <a:endParaRPr/>
          </a:p>
        </p:txBody>
      </p:sp>
      <p:sp>
        <p:nvSpPr>
          <p:cNvPr id="73" name="Google Shape;73;p1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4" name="Google Shape;74;p15"/>
          <p:cNvPicPr preferRelativeResize="0"/>
          <p:nvPr/>
        </p:nvPicPr>
        <p:blipFill>
          <a:blip r:embed="rId3">
            <a:alphaModFix/>
          </a:blip>
          <a:stretch>
            <a:fillRect/>
          </a:stretch>
        </p:blipFill>
        <p:spPr>
          <a:xfrm>
            <a:off x="5447937" y="936175"/>
            <a:ext cx="2768825" cy="363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 million cells</a:t>
            </a:r>
            <a:endParaRPr/>
          </a:p>
        </p:txBody>
      </p:sp>
      <p:pic>
        <p:nvPicPr>
          <p:cNvPr id="232" name="Google Shape;232;p42"/>
          <p:cNvPicPr preferRelativeResize="0"/>
          <p:nvPr/>
        </p:nvPicPr>
        <p:blipFill>
          <a:blip r:embed="rId3">
            <a:alphaModFix/>
          </a:blip>
          <a:stretch>
            <a:fillRect/>
          </a:stretch>
        </p:blipFill>
        <p:spPr>
          <a:xfrm>
            <a:off x="1755225" y="1163550"/>
            <a:ext cx="5633551" cy="3820976"/>
          </a:xfrm>
          <a:prstGeom prst="rect">
            <a:avLst/>
          </a:prstGeom>
          <a:noFill/>
          <a:ln>
            <a:noFill/>
          </a:ln>
        </p:spPr>
      </p:pic>
      <p:sp>
        <p:nvSpPr>
          <p:cNvPr id="233" name="Google Shape;233;p42"/>
          <p:cNvSpPr txBox="1"/>
          <p:nvPr/>
        </p:nvSpPr>
        <p:spPr>
          <a:xfrm>
            <a:off x="5109300" y="4796775"/>
            <a:ext cx="40347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https://github.com/theislab/scanpy_usage/tree/master/170522_visualizing_one_million_cells</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Ascribing biological meaning</a:t>
            </a:r>
            <a:endParaRPr/>
          </a:p>
        </p:txBody>
      </p:sp>
      <p:pic>
        <p:nvPicPr>
          <p:cNvPr id="239" name="Google Shape;239;p43"/>
          <p:cNvPicPr preferRelativeResize="0"/>
          <p:nvPr/>
        </p:nvPicPr>
        <p:blipFill>
          <a:blip r:embed="rId3">
            <a:alphaModFix/>
          </a:blip>
          <a:stretch>
            <a:fillRect/>
          </a:stretch>
        </p:blipFill>
        <p:spPr>
          <a:xfrm>
            <a:off x="1027163" y="1176675"/>
            <a:ext cx="7089673" cy="3820974"/>
          </a:xfrm>
          <a:prstGeom prst="rect">
            <a:avLst/>
          </a:prstGeom>
          <a:noFill/>
          <a:ln>
            <a:noFill/>
          </a:ln>
        </p:spPr>
      </p:pic>
      <p:sp>
        <p:nvSpPr>
          <p:cNvPr id="240" name="Google Shape;240;p43"/>
          <p:cNvSpPr txBox="1"/>
          <p:nvPr/>
        </p:nvSpPr>
        <p:spPr>
          <a:xfrm>
            <a:off x="5700600" y="4803350"/>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https://scanpy-tutorials.readthedocs.io/en/latest/visualizing-marker-genes.html</a:t>
            </a:r>
            <a:endParaRPr sz="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Nearest Neighbours</a:t>
            </a:r>
            <a:endParaRPr/>
          </a:p>
        </p:txBody>
      </p:sp>
      <p:pic>
        <p:nvPicPr>
          <p:cNvPr id="246" name="Google Shape;246;p44"/>
          <p:cNvPicPr preferRelativeResize="0"/>
          <p:nvPr/>
        </p:nvPicPr>
        <p:blipFill>
          <a:blip r:embed="rId3">
            <a:alphaModFix/>
          </a:blip>
          <a:stretch>
            <a:fillRect/>
          </a:stretch>
        </p:blipFill>
        <p:spPr>
          <a:xfrm>
            <a:off x="1028125" y="1681400"/>
            <a:ext cx="2567050" cy="2527475"/>
          </a:xfrm>
          <a:prstGeom prst="rect">
            <a:avLst/>
          </a:prstGeom>
          <a:noFill/>
          <a:ln>
            <a:noFill/>
          </a:ln>
        </p:spPr>
      </p:pic>
      <p:sp>
        <p:nvSpPr>
          <p:cNvPr id="247" name="Google Shape;247;p4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Find the </a:t>
            </a:r>
            <a:r>
              <a:rPr i="1" lang="en"/>
              <a:t>k</a:t>
            </a:r>
            <a:r>
              <a:rPr lang="en"/>
              <a:t> nearest neighbours for N points</a:t>
            </a:r>
            <a:endParaRPr/>
          </a:p>
          <a:p>
            <a:pPr indent="0" lvl="0" marL="0" rtl="0" algn="ctr">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1600"/>
              </a:spcAft>
              <a:buNone/>
            </a:pPr>
            <a:r>
              <a:rPr i="1" lang="en"/>
              <a:t>k</a:t>
            </a:r>
            <a:r>
              <a:rPr lang="en"/>
              <a:t> = 1</a:t>
            </a:r>
            <a:endParaRPr/>
          </a:p>
        </p:txBody>
      </p:sp>
      <p:sp>
        <p:nvSpPr>
          <p:cNvPr id="248" name="Google Shape;248;p44"/>
          <p:cNvSpPr txBox="1"/>
          <p:nvPr>
            <p:ph idx="2" type="body"/>
          </p:nvPr>
        </p:nvSpPr>
        <p:spPr>
          <a:xfrm>
            <a:off x="4832400" y="1152475"/>
            <a:ext cx="39999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Intuition: points closer in space are more similar</a:t>
            </a:r>
            <a:endParaRPr/>
          </a:p>
        </p:txBody>
      </p:sp>
      <p:sp>
        <p:nvSpPr>
          <p:cNvPr id="249" name="Google Shape;249;p44"/>
          <p:cNvSpPr txBox="1"/>
          <p:nvPr/>
        </p:nvSpPr>
        <p:spPr>
          <a:xfrm>
            <a:off x="268500" y="4703625"/>
            <a:ext cx="40863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By David Eppstein - Own work, CC0, https://commons.wikimedia.org/w/index.php?curid=16506462</a:t>
            </a:r>
            <a:endParaRPr sz="7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Nearest Neighbours Algorithms</a:t>
            </a:r>
            <a:endParaRPr/>
          </a:p>
        </p:txBody>
      </p:sp>
      <p:pic>
        <p:nvPicPr>
          <p:cNvPr id="255" name="Google Shape;255;p45"/>
          <p:cNvPicPr preferRelativeResize="0"/>
          <p:nvPr/>
        </p:nvPicPr>
        <p:blipFill>
          <a:blip r:embed="rId3">
            <a:alphaModFix/>
          </a:blip>
          <a:stretch>
            <a:fillRect/>
          </a:stretch>
        </p:blipFill>
        <p:spPr>
          <a:xfrm>
            <a:off x="1893462" y="1422875"/>
            <a:ext cx="5357075" cy="347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Louvain Community Detection</a:t>
            </a:r>
            <a:endParaRPr/>
          </a:p>
        </p:txBody>
      </p:sp>
      <p:sp>
        <p:nvSpPr>
          <p:cNvPr id="261" name="Google Shape;261;p46"/>
          <p:cNvSpPr txBox="1"/>
          <p:nvPr>
            <p:ph idx="1" type="body"/>
          </p:nvPr>
        </p:nvSpPr>
        <p:spPr>
          <a:xfrm>
            <a:off x="311700" y="1152475"/>
            <a:ext cx="3999900" cy="3416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Clustering algorithm to find communities</a:t>
            </a:r>
            <a:endParaRPr/>
          </a:p>
          <a:p>
            <a:pPr indent="-317500" lvl="0" marL="457200" rtl="0" algn="l">
              <a:spcBef>
                <a:spcPts val="0"/>
              </a:spcBef>
              <a:spcAft>
                <a:spcPts val="0"/>
              </a:spcAft>
              <a:buSzPts val="1400"/>
              <a:buChar char="●"/>
            </a:pPr>
            <a:r>
              <a:rPr lang="en"/>
              <a:t>Uses nearest neighbour graph as input</a:t>
            </a:r>
            <a:endParaRPr/>
          </a:p>
          <a:p>
            <a:pPr indent="-317500" lvl="0" marL="457200" rtl="0" algn="l">
              <a:spcBef>
                <a:spcPts val="0"/>
              </a:spcBef>
              <a:spcAft>
                <a:spcPts val="0"/>
              </a:spcAft>
              <a:buSzPts val="1400"/>
              <a:buChar char="●"/>
            </a:pPr>
            <a:r>
              <a:rPr lang="en"/>
              <a:t>Key concept is </a:t>
            </a:r>
            <a:r>
              <a:rPr i="1" lang="en"/>
              <a:t>modularity</a:t>
            </a:r>
            <a:endParaRPr i="1"/>
          </a:p>
          <a:p>
            <a:pPr indent="-317500" lvl="0" marL="457200" rtl="0" algn="l">
              <a:spcBef>
                <a:spcPts val="0"/>
              </a:spcBef>
              <a:spcAft>
                <a:spcPts val="0"/>
              </a:spcAft>
              <a:buSzPts val="1400"/>
              <a:buChar char="●"/>
            </a:pPr>
            <a:r>
              <a:rPr lang="en"/>
              <a:t>Modularity compares the density of links within communities and those between communities </a:t>
            </a:r>
            <a:endParaRPr/>
          </a:p>
        </p:txBody>
      </p:sp>
      <p:sp>
        <p:nvSpPr>
          <p:cNvPr id="262" name="Google Shape;262;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3" name="Google Shape;263;p46"/>
          <p:cNvPicPr preferRelativeResize="0"/>
          <p:nvPr/>
        </p:nvPicPr>
        <p:blipFill>
          <a:blip r:embed="rId3">
            <a:alphaModFix/>
          </a:blip>
          <a:stretch>
            <a:fillRect/>
          </a:stretch>
        </p:blipFill>
        <p:spPr>
          <a:xfrm>
            <a:off x="5149591" y="1206075"/>
            <a:ext cx="3365526" cy="3220899"/>
          </a:xfrm>
          <a:prstGeom prst="rect">
            <a:avLst/>
          </a:prstGeom>
          <a:noFill/>
          <a:ln>
            <a:noFill/>
          </a:ln>
        </p:spPr>
      </p:pic>
      <p:sp>
        <p:nvSpPr>
          <p:cNvPr id="264" name="Google Shape;264;p46"/>
          <p:cNvSpPr txBox="1"/>
          <p:nvPr/>
        </p:nvSpPr>
        <p:spPr>
          <a:xfrm>
            <a:off x="6761050" y="4781700"/>
            <a:ext cx="40863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https://www.pnas.org/content/103/23/8577</a:t>
            </a:r>
            <a:endParaRPr sz="7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Louvain Algorithm</a:t>
            </a:r>
            <a:endParaRPr/>
          </a:p>
        </p:txBody>
      </p:sp>
      <p:pic>
        <p:nvPicPr>
          <p:cNvPr id="270" name="Google Shape;270;p47"/>
          <p:cNvPicPr preferRelativeResize="0"/>
          <p:nvPr/>
        </p:nvPicPr>
        <p:blipFill>
          <a:blip r:embed="rId3">
            <a:alphaModFix/>
          </a:blip>
          <a:stretch>
            <a:fillRect/>
          </a:stretch>
        </p:blipFill>
        <p:spPr>
          <a:xfrm>
            <a:off x="2402175" y="1134650"/>
            <a:ext cx="4339659" cy="3820975"/>
          </a:xfrm>
          <a:prstGeom prst="rect">
            <a:avLst/>
          </a:prstGeom>
          <a:noFill/>
          <a:ln>
            <a:noFill/>
          </a:ln>
        </p:spPr>
      </p:pic>
      <p:sp>
        <p:nvSpPr>
          <p:cNvPr id="271" name="Google Shape;271;p47"/>
          <p:cNvSpPr txBox="1"/>
          <p:nvPr/>
        </p:nvSpPr>
        <p:spPr>
          <a:xfrm>
            <a:off x="6917150" y="4746225"/>
            <a:ext cx="40863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https://arxiv.org/pdf/1810.08473.pdf</a:t>
            </a:r>
            <a:endParaRPr sz="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Algorithm Summary</a:t>
            </a:r>
            <a:endParaRPr/>
          </a:p>
        </p:txBody>
      </p:sp>
      <p:sp>
        <p:nvSpPr>
          <p:cNvPr id="277" name="Google Shape;277;p48"/>
          <p:cNvSpPr txBox="1"/>
          <p:nvPr>
            <p:ph idx="1" type="body"/>
          </p:nvPr>
        </p:nvSpPr>
        <p:spPr>
          <a:xfrm>
            <a:off x="311700" y="1152475"/>
            <a:ext cx="3999900" cy="3416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AutoNum type="arabicPeriod"/>
            </a:pPr>
            <a:r>
              <a:rPr lang="en"/>
              <a:t>Nearest neighbours to find 30 most similar cells for every cell</a:t>
            </a:r>
            <a:endParaRPr/>
          </a:p>
          <a:p>
            <a:pPr indent="-317500" lvl="0" marL="457200" rtl="0" algn="l">
              <a:spcBef>
                <a:spcPts val="0"/>
              </a:spcBef>
              <a:spcAft>
                <a:spcPts val="0"/>
              </a:spcAft>
              <a:buSzPts val="1400"/>
              <a:buAutoNum type="arabicPeriod"/>
            </a:pPr>
            <a:r>
              <a:rPr lang="en"/>
              <a:t>Louvain to cluster cells into communities of similar cells</a:t>
            </a:r>
            <a:endParaRPr/>
          </a:p>
          <a:p>
            <a:pPr indent="-317500" lvl="0" marL="457200" rtl="0" algn="l">
              <a:spcBef>
                <a:spcPts val="0"/>
              </a:spcBef>
              <a:spcAft>
                <a:spcPts val="0"/>
              </a:spcAft>
              <a:buSzPts val="1400"/>
              <a:buAutoNum type="arabicPeriod"/>
            </a:pPr>
            <a:r>
              <a:rPr lang="en"/>
              <a:t>UMAP to visualize the result</a:t>
            </a:r>
            <a:endParaRPr/>
          </a:p>
        </p:txBody>
      </p:sp>
      <p:sp>
        <p:nvSpPr>
          <p:cNvPr id="278" name="Google Shape;278;p4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9" name="Google Shape;279;p48"/>
          <p:cNvPicPr preferRelativeResize="0"/>
          <p:nvPr/>
        </p:nvPicPr>
        <p:blipFill>
          <a:blip r:embed="rId3">
            <a:alphaModFix/>
          </a:blip>
          <a:stretch>
            <a:fillRect/>
          </a:stretch>
        </p:blipFill>
        <p:spPr>
          <a:xfrm>
            <a:off x="4466400" y="445025"/>
            <a:ext cx="4160000" cy="46417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Compute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PyData Ecosystem</a:t>
            </a:r>
            <a:endParaRPr/>
          </a:p>
        </p:txBody>
      </p:sp>
      <p:sp>
        <p:nvSpPr>
          <p:cNvPr id="290" name="Google Shape;290;p50"/>
          <p:cNvSpPr txBox="1"/>
          <p:nvPr/>
        </p:nvSpPr>
        <p:spPr>
          <a:xfrm>
            <a:off x="311700" y="1697575"/>
            <a:ext cx="39606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NumPy</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Multi-dimensional arrays</a:t>
            </a:r>
            <a:endParaRPr/>
          </a:p>
        </p:txBody>
      </p:sp>
      <p:sp>
        <p:nvSpPr>
          <p:cNvPr id="291" name="Google Shape;291;p50"/>
          <p:cNvSpPr txBox="1"/>
          <p:nvPr/>
        </p:nvSpPr>
        <p:spPr>
          <a:xfrm>
            <a:off x="4742700" y="1697575"/>
            <a:ext cx="39606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Pandas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Dataframes</a:t>
            </a:r>
            <a:endParaRPr/>
          </a:p>
        </p:txBody>
      </p:sp>
      <p:sp>
        <p:nvSpPr>
          <p:cNvPr id="292" name="Google Shape;292;p50"/>
          <p:cNvSpPr txBox="1"/>
          <p:nvPr/>
        </p:nvSpPr>
        <p:spPr>
          <a:xfrm>
            <a:off x="311700" y="3271825"/>
            <a:ext cx="39606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Scikit-learn</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Machine Learning</a:t>
            </a:r>
            <a:endParaRPr/>
          </a:p>
        </p:txBody>
      </p:sp>
      <p:pic>
        <p:nvPicPr>
          <p:cNvPr id="293" name="Google Shape;293;p50"/>
          <p:cNvPicPr preferRelativeResize="0"/>
          <p:nvPr/>
        </p:nvPicPr>
        <p:blipFill>
          <a:blip r:embed="rId3">
            <a:alphaModFix/>
          </a:blip>
          <a:stretch>
            <a:fillRect/>
          </a:stretch>
        </p:blipFill>
        <p:spPr>
          <a:xfrm>
            <a:off x="2839150" y="1756550"/>
            <a:ext cx="1362075" cy="572699"/>
          </a:xfrm>
          <a:prstGeom prst="rect">
            <a:avLst/>
          </a:prstGeom>
          <a:noFill/>
          <a:ln>
            <a:noFill/>
          </a:ln>
        </p:spPr>
      </p:pic>
      <p:pic>
        <p:nvPicPr>
          <p:cNvPr id="294" name="Google Shape;294;p50"/>
          <p:cNvPicPr preferRelativeResize="0"/>
          <p:nvPr/>
        </p:nvPicPr>
        <p:blipFill>
          <a:blip r:embed="rId4">
            <a:alphaModFix/>
          </a:blip>
          <a:stretch>
            <a:fillRect/>
          </a:stretch>
        </p:blipFill>
        <p:spPr>
          <a:xfrm>
            <a:off x="5900075" y="1756549"/>
            <a:ext cx="2749005" cy="572700"/>
          </a:xfrm>
          <a:prstGeom prst="rect">
            <a:avLst/>
          </a:prstGeom>
          <a:noFill/>
          <a:ln>
            <a:noFill/>
          </a:ln>
        </p:spPr>
      </p:pic>
      <p:pic>
        <p:nvPicPr>
          <p:cNvPr id="295" name="Google Shape;295;p50"/>
          <p:cNvPicPr preferRelativeResize="0"/>
          <p:nvPr/>
        </p:nvPicPr>
        <p:blipFill>
          <a:blip r:embed="rId5">
            <a:alphaModFix/>
          </a:blip>
          <a:stretch>
            <a:fillRect/>
          </a:stretch>
        </p:blipFill>
        <p:spPr>
          <a:xfrm>
            <a:off x="2839150" y="3343900"/>
            <a:ext cx="1362075" cy="733618"/>
          </a:xfrm>
          <a:prstGeom prst="rect">
            <a:avLst/>
          </a:prstGeom>
          <a:noFill/>
          <a:ln>
            <a:noFill/>
          </a:ln>
        </p:spPr>
      </p:pic>
      <p:sp>
        <p:nvSpPr>
          <p:cNvPr id="296" name="Google Shape;296;p50"/>
          <p:cNvSpPr txBox="1"/>
          <p:nvPr/>
        </p:nvSpPr>
        <p:spPr>
          <a:xfrm>
            <a:off x="5529750" y="3631525"/>
            <a:ext cx="23865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and many more projects</a:t>
            </a:r>
            <a:endParaRPr/>
          </a:p>
        </p:txBody>
      </p:sp>
      <p:pic>
        <p:nvPicPr>
          <p:cNvPr id="297" name="Google Shape;297;p50"/>
          <p:cNvPicPr preferRelativeResize="0"/>
          <p:nvPr/>
        </p:nvPicPr>
        <p:blipFill>
          <a:blip r:embed="rId6">
            <a:alphaModFix/>
          </a:blip>
          <a:stretch>
            <a:fillRect/>
          </a:stretch>
        </p:blipFill>
        <p:spPr>
          <a:xfrm>
            <a:off x="6778800" y="330438"/>
            <a:ext cx="1924500" cy="80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Dask</a:t>
            </a:r>
            <a:endParaRPr/>
          </a:p>
        </p:txBody>
      </p:sp>
      <p:sp>
        <p:nvSpPr>
          <p:cNvPr id="303" name="Google Shape;303;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“Dask natively scales Python”</a:t>
            </a:r>
            <a:endParaRPr/>
          </a:p>
          <a:p>
            <a:pPr indent="-342900" lvl="0" marL="457200" rtl="0" algn="l">
              <a:spcBef>
                <a:spcPts val="0"/>
              </a:spcBef>
              <a:spcAft>
                <a:spcPts val="0"/>
              </a:spcAft>
              <a:buSzPts val="1800"/>
              <a:buChar char="●"/>
            </a:pPr>
            <a:r>
              <a:rPr lang="en"/>
              <a:t>API compatible with PyData</a:t>
            </a:r>
            <a:endParaRPr/>
          </a:p>
          <a:p>
            <a:pPr indent="-317500" lvl="1" marL="914400" rtl="0" algn="l">
              <a:spcBef>
                <a:spcPts val="0"/>
              </a:spcBef>
              <a:spcAft>
                <a:spcPts val="0"/>
              </a:spcAft>
              <a:buSzPts val="1400"/>
              <a:buChar char="○"/>
            </a:pPr>
            <a:r>
              <a:rPr lang="en"/>
              <a:t>Dask Array - NumPy</a:t>
            </a:r>
            <a:endParaRPr/>
          </a:p>
          <a:p>
            <a:pPr indent="-317500" lvl="1" marL="914400" rtl="0" algn="l">
              <a:spcBef>
                <a:spcPts val="0"/>
              </a:spcBef>
              <a:spcAft>
                <a:spcPts val="0"/>
              </a:spcAft>
              <a:buSzPts val="1400"/>
              <a:buChar char="○"/>
            </a:pPr>
            <a:r>
              <a:rPr lang="en"/>
              <a:t>Dask Dataframe - Pandas</a:t>
            </a:r>
            <a:endParaRPr/>
          </a:p>
          <a:p>
            <a:pPr indent="-317500" lvl="1" marL="914400" rtl="0" algn="l">
              <a:spcBef>
                <a:spcPts val="0"/>
              </a:spcBef>
              <a:spcAft>
                <a:spcPts val="0"/>
              </a:spcAft>
              <a:buSzPts val="1400"/>
              <a:buChar char="○"/>
            </a:pPr>
            <a:r>
              <a:rPr lang="en"/>
              <a:t>Dask-ML - Scikit-learn</a:t>
            </a:r>
            <a:endParaRPr/>
          </a:p>
          <a:p>
            <a:pPr indent="-342900" lvl="0" marL="457200" rtl="0" algn="l">
              <a:spcBef>
                <a:spcPts val="0"/>
              </a:spcBef>
              <a:spcAft>
                <a:spcPts val="0"/>
              </a:spcAft>
              <a:buSzPts val="1800"/>
              <a:buChar char="●"/>
            </a:pPr>
            <a:r>
              <a:rPr lang="en"/>
              <a:t>1000 node clusters - or a laptop</a:t>
            </a:r>
            <a:endParaRPr/>
          </a:p>
          <a:p>
            <a:pPr indent="-342900" lvl="0" marL="457200" rtl="0" algn="l">
              <a:spcBef>
                <a:spcPts val="0"/>
              </a:spcBef>
              <a:spcAft>
                <a:spcPts val="0"/>
              </a:spcAft>
              <a:buSzPts val="1800"/>
              <a:buChar char="●"/>
            </a:pPr>
            <a:r>
              <a:rPr lang="en"/>
              <a:t>Natural fit with Zarr storage</a:t>
            </a:r>
            <a:endParaRPr/>
          </a:p>
          <a:p>
            <a:pPr indent="0" lvl="0" marL="457200" rtl="0" algn="l">
              <a:spcBef>
                <a:spcPts val="1600"/>
              </a:spcBef>
              <a:spcAft>
                <a:spcPts val="1600"/>
              </a:spcAft>
              <a:buNone/>
            </a:pPr>
            <a:r>
              <a:t/>
            </a:r>
            <a:endParaRPr/>
          </a:p>
        </p:txBody>
      </p:sp>
      <p:pic>
        <p:nvPicPr>
          <p:cNvPr id="304" name="Google Shape;304;p51"/>
          <p:cNvPicPr preferRelativeResize="0"/>
          <p:nvPr/>
        </p:nvPicPr>
        <p:blipFill>
          <a:blip r:embed="rId3">
            <a:alphaModFix/>
          </a:blip>
          <a:stretch>
            <a:fillRect/>
          </a:stretch>
        </p:blipFill>
        <p:spPr>
          <a:xfrm>
            <a:off x="7127575" y="270212"/>
            <a:ext cx="1551375" cy="1551375"/>
          </a:xfrm>
          <a:prstGeom prst="rect">
            <a:avLst/>
          </a:prstGeom>
          <a:noFill/>
          <a:ln>
            <a:noFill/>
          </a:ln>
        </p:spPr>
      </p:pic>
      <p:pic>
        <p:nvPicPr>
          <p:cNvPr id="305" name="Google Shape;305;p51"/>
          <p:cNvPicPr preferRelativeResize="0"/>
          <p:nvPr/>
        </p:nvPicPr>
        <p:blipFill>
          <a:blip r:embed="rId4">
            <a:alphaModFix/>
          </a:blip>
          <a:stretch>
            <a:fillRect/>
          </a:stretch>
        </p:blipFill>
        <p:spPr>
          <a:xfrm>
            <a:off x="4361275" y="1850063"/>
            <a:ext cx="4317675" cy="2021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Cells</a:t>
            </a:r>
            <a:endParaRPr/>
          </a:p>
          <a:p>
            <a:pPr indent="0" lvl="0" marL="0" rtl="0" algn="l">
              <a:spcBef>
                <a:spcPts val="0"/>
              </a:spcBef>
              <a:spcAft>
                <a:spcPts val="0"/>
              </a:spcAft>
              <a:buNone/>
            </a:pPr>
            <a:r>
              <a:rPr lang="en"/>
              <a:t>Data</a:t>
            </a:r>
            <a:endParaRPr/>
          </a:p>
          <a:p>
            <a:pPr indent="0" lvl="0" marL="0" rtl="0" algn="l">
              <a:spcBef>
                <a:spcPts val="0"/>
              </a:spcBef>
              <a:spcAft>
                <a:spcPts val="0"/>
              </a:spcAft>
              <a:buNone/>
            </a:pPr>
            <a:r>
              <a:rPr lang="en"/>
              <a:t>Algorithms</a:t>
            </a:r>
            <a:endParaRPr/>
          </a:p>
          <a:p>
            <a:pPr indent="0" lvl="0" marL="0" rtl="0" algn="l">
              <a:spcBef>
                <a:spcPts val="0"/>
              </a:spcBef>
              <a:spcAft>
                <a:spcPts val="0"/>
              </a:spcAft>
              <a:buNone/>
            </a:pPr>
            <a:r>
              <a:rPr lang="en"/>
              <a:t>Compute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Apache Spark or Dask?</a:t>
            </a:r>
            <a:endParaRPr/>
          </a:p>
        </p:txBody>
      </p:sp>
      <p:sp>
        <p:nvSpPr>
          <p:cNvPr id="311" name="Google Shape;311;p5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Spark</a:t>
            </a:r>
            <a:endParaRPr b="1"/>
          </a:p>
          <a:p>
            <a:pPr indent="-317500" lvl="0" marL="457200" rtl="0" algn="l">
              <a:spcBef>
                <a:spcPts val="1600"/>
              </a:spcBef>
              <a:spcAft>
                <a:spcPts val="0"/>
              </a:spcAft>
              <a:buSzPts val="1400"/>
              <a:buChar char="●"/>
            </a:pPr>
            <a:r>
              <a:rPr lang="en"/>
              <a:t>Records</a:t>
            </a:r>
            <a:endParaRPr/>
          </a:p>
          <a:p>
            <a:pPr indent="-317500" lvl="0" marL="457200" rtl="0" algn="l">
              <a:spcBef>
                <a:spcPts val="0"/>
              </a:spcBef>
              <a:spcAft>
                <a:spcPts val="0"/>
              </a:spcAft>
              <a:buSzPts val="1400"/>
              <a:buChar char="●"/>
            </a:pPr>
            <a:r>
              <a:rPr lang="en"/>
              <a:t>SQL</a:t>
            </a:r>
            <a:endParaRPr/>
          </a:p>
          <a:p>
            <a:pPr indent="-317500" lvl="0" marL="457200" rtl="0" algn="l">
              <a:spcBef>
                <a:spcPts val="0"/>
              </a:spcBef>
              <a:spcAft>
                <a:spcPts val="0"/>
              </a:spcAft>
              <a:buSzPts val="1400"/>
              <a:buChar char="●"/>
            </a:pPr>
            <a:r>
              <a:rPr lang="en"/>
              <a:t>JVM-centric</a:t>
            </a:r>
            <a:endParaRPr/>
          </a:p>
          <a:p>
            <a:pPr indent="-317500" lvl="0" marL="457200" rtl="0" algn="l">
              <a:spcBef>
                <a:spcPts val="0"/>
              </a:spcBef>
              <a:spcAft>
                <a:spcPts val="0"/>
              </a:spcAft>
              <a:buSzPts val="1400"/>
              <a:buChar char="●"/>
            </a:pPr>
            <a:r>
              <a:rPr lang="en"/>
              <a:t>Scales to 1000s of cores</a:t>
            </a:r>
            <a:endParaRPr/>
          </a:p>
          <a:p>
            <a:pPr indent="-317500" lvl="0" marL="457200" rtl="0" algn="l">
              <a:spcBef>
                <a:spcPts val="0"/>
              </a:spcBef>
              <a:spcAft>
                <a:spcPts val="0"/>
              </a:spcAft>
              <a:buSzPts val="1400"/>
              <a:buChar char="●"/>
            </a:pPr>
            <a:r>
              <a:rPr lang="en"/>
              <a:t>Multiple second </a:t>
            </a:r>
            <a:r>
              <a:rPr lang="en"/>
              <a:t>startup for local cluster</a:t>
            </a:r>
            <a:endParaRPr/>
          </a:p>
        </p:txBody>
      </p:sp>
      <p:sp>
        <p:nvSpPr>
          <p:cNvPr id="312" name="Google Shape;312;p5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Dask</a:t>
            </a:r>
            <a:endParaRPr b="1"/>
          </a:p>
          <a:p>
            <a:pPr indent="-317500" lvl="0" marL="457200" rtl="0" algn="l">
              <a:spcBef>
                <a:spcPts val="1600"/>
              </a:spcBef>
              <a:spcAft>
                <a:spcPts val="0"/>
              </a:spcAft>
              <a:buSzPts val="1400"/>
              <a:buChar char="●"/>
            </a:pPr>
            <a:r>
              <a:rPr lang="en"/>
              <a:t>Arrays or records</a:t>
            </a:r>
            <a:endParaRPr/>
          </a:p>
          <a:p>
            <a:pPr indent="-317500" lvl="0" marL="457200" rtl="0" algn="l">
              <a:spcBef>
                <a:spcPts val="0"/>
              </a:spcBef>
              <a:spcAft>
                <a:spcPts val="0"/>
              </a:spcAft>
              <a:buSzPts val="1400"/>
              <a:buChar char="●"/>
            </a:pPr>
            <a:r>
              <a:rPr lang="en"/>
              <a:t>SQL not included</a:t>
            </a:r>
            <a:endParaRPr/>
          </a:p>
          <a:p>
            <a:pPr indent="-317500" lvl="0" marL="457200" rtl="0" algn="l">
              <a:spcBef>
                <a:spcPts val="0"/>
              </a:spcBef>
              <a:spcAft>
                <a:spcPts val="0"/>
              </a:spcAft>
              <a:buSzPts val="1400"/>
              <a:buChar char="●"/>
            </a:pPr>
            <a:r>
              <a:rPr lang="en"/>
              <a:t>Python only</a:t>
            </a:r>
            <a:endParaRPr/>
          </a:p>
          <a:p>
            <a:pPr indent="-317500" lvl="0" marL="457200" rtl="0" algn="l">
              <a:spcBef>
                <a:spcPts val="0"/>
              </a:spcBef>
              <a:spcAft>
                <a:spcPts val="0"/>
              </a:spcAft>
              <a:buSzPts val="1400"/>
              <a:buChar char="●"/>
            </a:pPr>
            <a:r>
              <a:rPr lang="en"/>
              <a:t>Scales to 1000s of cores</a:t>
            </a:r>
            <a:endParaRPr/>
          </a:p>
          <a:p>
            <a:pPr indent="-317500" lvl="0" marL="457200" rtl="0" algn="l">
              <a:spcBef>
                <a:spcPts val="0"/>
              </a:spcBef>
              <a:spcAft>
                <a:spcPts val="0"/>
              </a:spcAft>
              <a:buSzPts val="1400"/>
              <a:buChar char="●"/>
            </a:pPr>
            <a:r>
              <a:rPr lang="en"/>
              <a:t>Subsecond startup for local cluster</a:t>
            </a:r>
            <a:endParaRPr/>
          </a:p>
        </p:txBody>
      </p:sp>
      <p:pic>
        <p:nvPicPr>
          <p:cNvPr id="313" name="Google Shape;313;p52"/>
          <p:cNvPicPr preferRelativeResize="0"/>
          <p:nvPr/>
        </p:nvPicPr>
        <p:blipFill>
          <a:blip r:embed="rId3">
            <a:alphaModFix/>
          </a:blip>
          <a:stretch>
            <a:fillRect/>
          </a:stretch>
        </p:blipFill>
        <p:spPr>
          <a:xfrm>
            <a:off x="2508900" y="1211616"/>
            <a:ext cx="1481375" cy="950650"/>
          </a:xfrm>
          <a:prstGeom prst="rect">
            <a:avLst/>
          </a:prstGeom>
          <a:noFill/>
          <a:ln>
            <a:noFill/>
          </a:ln>
        </p:spPr>
      </p:pic>
      <p:pic>
        <p:nvPicPr>
          <p:cNvPr id="314" name="Google Shape;314;p52"/>
          <p:cNvPicPr preferRelativeResize="0"/>
          <p:nvPr/>
        </p:nvPicPr>
        <p:blipFill>
          <a:blip r:embed="rId4">
            <a:alphaModFix/>
          </a:blip>
          <a:stretch>
            <a:fillRect/>
          </a:stretch>
        </p:blipFill>
        <p:spPr>
          <a:xfrm>
            <a:off x="7037075" y="911262"/>
            <a:ext cx="1551375" cy="1551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Scaling PyData</a:t>
            </a:r>
            <a:endParaRPr/>
          </a:p>
        </p:txBody>
      </p:sp>
      <p:sp>
        <p:nvSpPr>
          <p:cNvPr id="320" name="Google Shape;320;p53"/>
          <p:cNvSpPr txBox="1"/>
          <p:nvPr/>
        </p:nvSpPr>
        <p:spPr>
          <a:xfrm>
            <a:off x="10233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3"/>
          <p:cNvSpPr txBox="1"/>
          <p:nvPr/>
        </p:nvSpPr>
        <p:spPr>
          <a:xfrm>
            <a:off x="47270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3"/>
          <p:cNvSpPr txBox="1"/>
          <p:nvPr/>
        </p:nvSpPr>
        <p:spPr>
          <a:xfrm>
            <a:off x="1051225" y="3153350"/>
            <a:ext cx="32472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PyData</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CPU</a:t>
            </a:r>
            <a:endParaRPr/>
          </a:p>
        </p:txBody>
      </p:sp>
      <p:sp>
        <p:nvSpPr>
          <p:cNvPr id="323" name="Google Shape;323;p53"/>
          <p:cNvSpPr txBox="1"/>
          <p:nvPr/>
        </p:nvSpPr>
        <p:spPr>
          <a:xfrm>
            <a:off x="4727025" y="31533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Multi CPU</a:t>
            </a:r>
            <a:endParaRPr/>
          </a:p>
        </p:txBody>
      </p:sp>
      <p:cxnSp>
        <p:nvCxnSpPr>
          <p:cNvPr id="324" name="Google Shape;324;p53"/>
          <p:cNvCxnSpPr/>
          <p:nvPr/>
        </p:nvCxnSpPr>
        <p:spPr>
          <a:xfrm>
            <a:off x="2614500" y="4527600"/>
            <a:ext cx="3747900" cy="0"/>
          </a:xfrm>
          <a:prstGeom prst="straightConnector1">
            <a:avLst/>
          </a:prstGeom>
          <a:noFill/>
          <a:ln cap="flat" cmpd="sng" w="28575">
            <a:solidFill>
              <a:schemeClr val="dk2"/>
            </a:solidFill>
            <a:prstDash val="solid"/>
            <a:round/>
            <a:headEnd len="med" w="med" type="none"/>
            <a:tailEnd len="med" w="med" type="triangle"/>
          </a:ln>
        </p:spPr>
      </p:cxnSp>
      <p:cxnSp>
        <p:nvCxnSpPr>
          <p:cNvPr id="325" name="Google Shape;325;p53"/>
          <p:cNvCxnSpPr/>
          <p:nvPr/>
        </p:nvCxnSpPr>
        <p:spPr>
          <a:xfrm rot="10800000">
            <a:off x="832300" y="2247825"/>
            <a:ext cx="0" cy="1539900"/>
          </a:xfrm>
          <a:prstGeom prst="straightConnector1">
            <a:avLst/>
          </a:prstGeom>
          <a:noFill/>
          <a:ln cap="flat" cmpd="sng" w="28575">
            <a:solidFill>
              <a:schemeClr val="dk2"/>
            </a:solidFill>
            <a:prstDash val="solid"/>
            <a:round/>
            <a:headEnd len="med" w="med" type="none"/>
            <a:tailEnd len="med" w="med" type="triangle"/>
          </a:ln>
        </p:spPr>
      </p:cxnSp>
      <p:sp>
        <p:nvSpPr>
          <p:cNvPr id="326" name="Google Shape;326;p53"/>
          <p:cNvSpPr txBox="1"/>
          <p:nvPr/>
        </p:nvSpPr>
        <p:spPr>
          <a:xfrm>
            <a:off x="3580975" y="4612775"/>
            <a:ext cx="1723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out (parallel)</a:t>
            </a:r>
            <a:endParaRPr/>
          </a:p>
        </p:txBody>
      </p:sp>
      <p:sp>
        <p:nvSpPr>
          <p:cNvPr id="327" name="Google Shape;327;p53"/>
          <p:cNvSpPr txBox="1"/>
          <p:nvPr/>
        </p:nvSpPr>
        <p:spPr>
          <a:xfrm rot="-5400000">
            <a:off x="-489475" y="2703000"/>
            <a:ext cx="1954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up (accelerate)</a:t>
            </a:r>
            <a:endParaRPr/>
          </a:p>
        </p:txBody>
      </p:sp>
      <p:pic>
        <p:nvPicPr>
          <p:cNvPr id="328" name="Google Shape;328;p53"/>
          <p:cNvPicPr preferRelativeResize="0"/>
          <p:nvPr/>
        </p:nvPicPr>
        <p:blipFill>
          <a:blip r:embed="rId3">
            <a:alphaModFix/>
          </a:blip>
          <a:stretch>
            <a:fillRect/>
          </a:stretch>
        </p:blipFill>
        <p:spPr>
          <a:xfrm>
            <a:off x="2896275" y="3260971"/>
            <a:ext cx="1302450" cy="542675"/>
          </a:xfrm>
          <a:prstGeom prst="rect">
            <a:avLst/>
          </a:prstGeom>
          <a:noFill/>
          <a:ln>
            <a:noFill/>
          </a:ln>
        </p:spPr>
      </p:pic>
      <p:pic>
        <p:nvPicPr>
          <p:cNvPr id="329" name="Google Shape;329;p53"/>
          <p:cNvPicPr preferRelativeResize="0"/>
          <p:nvPr/>
        </p:nvPicPr>
        <p:blipFill>
          <a:blip r:embed="rId4">
            <a:alphaModFix/>
          </a:blip>
          <a:stretch>
            <a:fillRect/>
          </a:stretch>
        </p:blipFill>
        <p:spPr>
          <a:xfrm>
            <a:off x="6834850" y="3091213"/>
            <a:ext cx="882200" cy="882200"/>
          </a:xfrm>
          <a:prstGeom prst="rect">
            <a:avLst/>
          </a:prstGeom>
          <a:noFill/>
          <a:ln>
            <a:noFill/>
          </a:ln>
        </p:spPr>
      </p:pic>
      <p:sp>
        <p:nvSpPr>
          <p:cNvPr id="330" name="Google Shape;330;p53"/>
          <p:cNvSpPr txBox="1"/>
          <p:nvPr/>
        </p:nvSpPr>
        <p:spPr>
          <a:xfrm>
            <a:off x="6526175" y="4789225"/>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Via https://twitter.com/mrocklin/status/1108060117495218176</a:t>
            </a:r>
            <a:endParaRPr sz="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Scaling PyData</a:t>
            </a:r>
            <a:endParaRPr/>
          </a:p>
        </p:txBody>
      </p:sp>
      <p:sp>
        <p:nvSpPr>
          <p:cNvPr id="336" name="Google Shape;336;p54"/>
          <p:cNvSpPr txBox="1"/>
          <p:nvPr/>
        </p:nvSpPr>
        <p:spPr>
          <a:xfrm>
            <a:off x="10233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GPU</a:t>
            </a:r>
            <a:endParaRPr/>
          </a:p>
        </p:txBody>
      </p:sp>
      <p:sp>
        <p:nvSpPr>
          <p:cNvPr id="337" name="Google Shape;337;p54"/>
          <p:cNvSpPr txBox="1"/>
          <p:nvPr/>
        </p:nvSpPr>
        <p:spPr>
          <a:xfrm>
            <a:off x="47270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4"/>
          <p:cNvSpPr txBox="1"/>
          <p:nvPr/>
        </p:nvSpPr>
        <p:spPr>
          <a:xfrm>
            <a:off x="1051225" y="3153350"/>
            <a:ext cx="32472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PyData</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CPU</a:t>
            </a:r>
            <a:endParaRPr/>
          </a:p>
        </p:txBody>
      </p:sp>
      <p:sp>
        <p:nvSpPr>
          <p:cNvPr id="339" name="Google Shape;339;p54"/>
          <p:cNvSpPr txBox="1"/>
          <p:nvPr/>
        </p:nvSpPr>
        <p:spPr>
          <a:xfrm>
            <a:off x="4727025" y="31533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54"/>
          <p:cNvCxnSpPr/>
          <p:nvPr/>
        </p:nvCxnSpPr>
        <p:spPr>
          <a:xfrm>
            <a:off x="2614500" y="4527600"/>
            <a:ext cx="3747900" cy="0"/>
          </a:xfrm>
          <a:prstGeom prst="straightConnector1">
            <a:avLst/>
          </a:prstGeom>
          <a:noFill/>
          <a:ln cap="flat" cmpd="sng" w="28575">
            <a:solidFill>
              <a:schemeClr val="dk2"/>
            </a:solidFill>
            <a:prstDash val="solid"/>
            <a:round/>
            <a:headEnd len="med" w="med" type="none"/>
            <a:tailEnd len="med" w="med" type="triangle"/>
          </a:ln>
        </p:spPr>
      </p:cxnSp>
      <p:cxnSp>
        <p:nvCxnSpPr>
          <p:cNvPr id="341" name="Google Shape;341;p54"/>
          <p:cNvCxnSpPr/>
          <p:nvPr/>
        </p:nvCxnSpPr>
        <p:spPr>
          <a:xfrm rot="10800000">
            <a:off x="832300" y="2247825"/>
            <a:ext cx="0" cy="1539900"/>
          </a:xfrm>
          <a:prstGeom prst="straightConnector1">
            <a:avLst/>
          </a:prstGeom>
          <a:noFill/>
          <a:ln cap="flat" cmpd="sng" w="28575">
            <a:solidFill>
              <a:schemeClr val="dk2"/>
            </a:solidFill>
            <a:prstDash val="solid"/>
            <a:round/>
            <a:headEnd len="med" w="med" type="none"/>
            <a:tailEnd len="med" w="med" type="triangle"/>
          </a:ln>
        </p:spPr>
      </p:cxnSp>
      <p:sp>
        <p:nvSpPr>
          <p:cNvPr id="342" name="Google Shape;342;p54"/>
          <p:cNvSpPr txBox="1"/>
          <p:nvPr/>
        </p:nvSpPr>
        <p:spPr>
          <a:xfrm>
            <a:off x="3580975" y="4612775"/>
            <a:ext cx="1723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out (parallel)</a:t>
            </a:r>
            <a:endParaRPr/>
          </a:p>
        </p:txBody>
      </p:sp>
      <p:sp>
        <p:nvSpPr>
          <p:cNvPr id="343" name="Google Shape;343;p54"/>
          <p:cNvSpPr txBox="1"/>
          <p:nvPr/>
        </p:nvSpPr>
        <p:spPr>
          <a:xfrm rot="-5400000">
            <a:off x="-489475" y="2703000"/>
            <a:ext cx="1954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up (accelerate)</a:t>
            </a:r>
            <a:endParaRPr/>
          </a:p>
        </p:txBody>
      </p:sp>
      <p:pic>
        <p:nvPicPr>
          <p:cNvPr id="344" name="Google Shape;344;p54"/>
          <p:cNvPicPr preferRelativeResize="0"/>
          <p:nvPr/>
        </p:nvPicPr>
        <p:blipFill>
          <a:blip r:embed="rId3">
            <a:alphaModFix/>
          </a:blip>
          <a:stretch>
            <a:fillRect/>
          </a:stretch>
        </p:blipFill>
        <p:spPr>
          <a:xfrm>
            <a:off x="2896275" y="3260971"/>
            <a:ext cx="1302450" cy="542675"/>
          </a:xfrm>
          <a:prstGeom prst="rect">
            <a:avLst/>
          </a:prstGeom>
          <a:noFill/>
          <a:ln>
            <a:noFill/>
          </a:ln>
        </p:spPr>
      </p:pic>
      <p:pic>
        <p:nvPicPr>
          <p:cNvPr id="345" name="Google Shape;345;p54"/>
          <p:cNvPicPr preferRelativeResize="0"/>
          <p:nvPr/>
        </p:nvPicPr>
        <p:blipFill>
          <a:blip r:embed="rId4">
            <a:alphaModFix/>
          </a:blip>
          <a:stretch>
            <a:fillRect/>
          </a:stretch>
        </p:blipFill>
        <p:spPr>
          <a:xfrm>
            <a:off x="2932625" y="1642375"/>
            <a:ext cx="1266099" cy="633050"/>
          </a:xfrm>
          <a:prstGeom prst="rect">
            <a:avLst/>
          </a:prstGeom>
          <a:noFill/>
          <a:ln>
            <a:noFill/>
          </a:ln>
        </p:spPr>
      </p:pic>
      <p:sp>
        <p:nvSpPr>
          <p:cNvPr id="346" name="Google Shape;346;p54"/>
          <p:cNvSpPr txBox="1"/>
          <p:nvPr/>
        </p:nvSpPr>
        <p:spPr>
          <a:xfrm>
            <a:off x="6526175" y="4789225"/>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Via https://twitter.com/mrocklin/status/1108060117495218176</a:t>
            </a:r>
            <a:endParaRPr sz="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Scaling PyData</a:t>
            </a:r>
            <a:endParaRPr/>
          </a:p>
        </p:txBody>
      </p:sp>
      <p:sp>
        <p:nvSpPr>
          <p:cNvPr id="352" name="Google Shape;352;p55"/>
          <p:cNvSpPr txBox="1"/>
          <p:nvPr/>
        </p:nvSpPr>
        <p:spPr>
          <a:xfrm>
            <a:off x="10233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5"/>
          <p:cNvSpPr txBox="1"/>
          <p:nvPr/>
        </p:nvSpPr>
        <p:spPr>
          <a:xfrm>
            <a:off x="47270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 + 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Multi GPU</a:t>
            </a:r>
            <a:endParaRPr/>
          </a:p>
        </p:txBody>
      </p:sp>
      <p:sp>
        <p:nvSpPr>
          <p:cNvPr id="354" name="Google Shape;354;p55"/>
          <p:cNvSpPr txBox="1"/>
          <p:nvPr/>
        </p:nvSpPr>
        <p:spPr>
          <a:xfrm>
            <a:off x="1051225" y="3153350"/>
            <a:ext cx="32472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PyData</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CPU</a:t>
            </a:r>
            <a:endParaRPr/>
          </a:p>
        </p:txBody>
      </p:sp>
      <p:sp>
        <p:nvSpPr>
          <p:cNvPr id="355" name="Google Shape;355;p55"/>
          <p:cNvSpPr txBox="1"/>
          <p:nvPr/>
        </p:nvSpPr>
        <p:spPr>
          <a:xfrm>
            <a:off x="4727025" y="31533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56" name="Google Shape;356;p55"/>
          <p:cNvCxnSpPr/>
          <p:nvPr/>
        </p:nvCxnSpPr>
        <p:spPr>
          <a:xfrm>
            <a:off x="2614500" y="4527600"/>
            <a:ext cx="3747900" cy="0"/>
          </a:xfrm>
          <a:prstGeom prst="straightConnector1">
            <a:avLst/>
          </a:prstGeom>
          <a:noFill/>
          <a:ln cap="flat" cmpd="sng" w="28575">
            <a:solidFill>
              <a:schemeClr val="dk2"/>
            </a:solidFill>
            <a:prstDash val="solid"/>
            <a:round/>
            <a:headEnd len="med" w="med" type="none"/>
            <a:tailEnd len="med" w="med" type="triangle"/>
          </a:ln>
        </p:spPr>
      </p:cxnSp>
      <p:cxnSp>
        <p:nvCxnSpPr>
          <p:cNvPr id="357" name="Google Shape;357;p55"/>
          <p:cNvCxnSpPr/>
          <p:nvPr/>
        </p:nvCxnSpPr>
        <p:spPr>
          <a:xfrm rot="10800000">
            <a:off x="832300" y="2247825"/>
            <a:ext cx="0" cy="1539900"/>
          </a:xfrm>
          <a:prstGeom prst="straightConnector1">
            <a:avLst/>
          </a:prstGeom>
          <a:noFill/>
          <a:ln cap="flat" cmpd="sng" w="28575">
            <a:solidFill>
              <a:schemeClr val="dk2"/>
            </a:solidFill>
            <a:prstDash val="solid"/>
            <a:round/>
            <a:headEnd len="med" w="med" type="none"/>
            <a:tailEnd len="med" w="med" type="triangle"/>
          </a:ln>
        </p:spPr>
      </p:cxnSp>
      <p:sp>
        <p:nvSpPr>
          <p:cNvPr id="358" name="Google Shape;358;p55"/>
          <p:cNvSpPr txBox="1"/>
          <p:nvPr/>
        </p:nvSpPr>
        <p:spPr>
          <a:xfrm>
            <a:off x="3580975" y="4612775"/>
            <a:ext cx="1723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out (parallel)</a:t>
            </a:r>
            <a:endParaRPr/>
          </a:p>
        </p:txBody>
      </p:sp>
      <p:sp>
        <p:nvSpPr>
          <p:cNvPr id="359" name="Google Shape;359;p55"/>
          <p:cNvSpPr txBox="1"/>
          <p:nvPr/>
        </p:nvSpPr>
        <p:spPr>
          <a:xfrm rot="-5400000">
            <a:off x="-489475" y="2703000"/>
            <a:ext cx="1954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up (accelerate)</a:t>
            </a:r>
            <a:endParaRPr/>
          </a:p>
        </p:txBody>
      </p:sp>
      <p:pic>
        <p:nvPicPr>
          <p:cNvPr id="360" name="Google Shape;360;p55"/>
          <p:cNvPicPr preferRelativeResize="0"/>
          <p:nvPr/>
        </p:nvPicPr>
        <p:blipFill>
          <a:blip r:embed="rId3">
            <a:alphaModFix/>
          </a:blip>
          <a:stretch>
            <a:fillRect/>
          </a:stretch>
        </p:blipFill>
        <p:spPr>
          <a:xfrm>
            <a:off x="2896275" y="3260971"/>
            <a:ext cx="1302450" cy="542675"/>
          </a:xfrm>
          <a:prstGeom prst="rect">
            <a:avLst/>
          </a:prstGeom>
          <a:noFill/>
          <a:ln>
            <a:noFill/>
          </a:ln>
        </p:spPr>
      </p:pic>
      <p:pic>
        <p:nvPicPr>
          <p:cNvPr id="361" name="Google Shape;361;p55"/>
          <p:cNvPicPr preferRelativeResize="0"/>
          <p:nvPr/>
        </p:nvPicPr>
        <p:blipFill>
          <a:blip r:embed="rId4">
            <a:alphaModFix/>
          </a:blip>
          <a:stretch>
            <a:fillRect/>
          </a:stretch>
        </p:blipFill>
        <p:spPr>
          <a:xfrm>
            <a:off x="6642900" y="1642375"/>
            <a:ext cx="1266099" cy="633050"/>
          </a:xfrm>
          <a:prstGeom prst="rect">
            <a:avLst/>
          </a:prstGeom>
          <a:noFill/>
          <a:ln>
            <a:noFill/>
          </a:ln>
        </p:spPr>
      </p:pic>
      <p:pic>
        <p:nvPicPr>
          <p:cNvPr id="362" name="Google Shape;362;p55"/>
          <p:cNvPicPr preferRelativeResize="0"/>
          <p:nvPr/>
        </p:nvPicPr>
        <p:blipFill>
          <a:blip r:embed="rId5">
            <a:alphaModFix/>
          </a:blip>
          <a:stretch>
            <a:fillRect/>
          </a:stretch>
        </p:blipFill>
        <p:spPr>
          <a:xfrm>
            <a:off x="6834850" y="1946100"/>
            <a:ext cx="882200" cy="882200"/>
          </a:xfrm>
          <a:prstGeom prst="rect">
            <a:avLst/>
          </a:prstGeom>
          <a:noFill/>
          <a:ln>
            <a:noFill/>
          </a:ln>
        </p:spPr>
      </p:pic>
      <p:sp>
        <p:nvSpPr>
          <p:cNvPr id="363" name="Google Shape;363;p55"/>
          <p:cNvSpPr txBox="1"/>
          <p:nvPr/>
        </p:nvSpPr>
        <p:spPr>
          <a:xfrm>
            <a:off x="6526175" y="4789225"/>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Via https://twitter.com/mrocklin/status/1108060117495218176</a:t>
            </a:r>
            <a:endParaRPr sz="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Scaling PyData</a:t>
            </a:r>
            <a:endParaRPr/>
          </a:p>
        </p:txBody>
      </p:sp>
      <p:sp>
        <p:nvSpPr>
          <p:cNvPr id="369" name="Google Shape;369;p56"/>
          <p:cNvSpPr txBox="1"/>
          <p:nvPr/>
        </p:nvSpPr>
        <p:spPr>
          <a:xfrm>
            <a:off x="10233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GPU</a:t>
            </a:r>
            <a:endParaRPr/>
          </a:p>
        </p:txBody>
      </p:sp>
      <p:sp>
        <p:nvSpPr>
          <p:cNvPr id="370" name="Google Shape;370;p56"/>
          <p:cNvSpPr txBox="1"/>
          <p:nvPr/>
        </p:nvSpPr>
        <p:spPr>
          <a:xfrm>
            <a:off x="47270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 + 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Multi GPU</a:t>
            </a:r>
            <a:endParaRPr/>
          </a:p>
        </p:txBody>
      </p:sp>
      <p:sp>
        <p:nvSpPr>
          <p:cNvPr id="371" name="Google Shape;371;p56"/>
          <p:cNvSpPr txBox="1"/>
          <p:nvPr/>
        </p:nvSpPr>
        <p:spPr>
          <a:xfrm>
            <a:off x="1051225" y="3153350"/>
            <a:ext cx="32472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PyData</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Single CPU</a:t>
            </a:r>
            <a:endParaRPr/>
          </a:p>
        </p:txBody>
      </p:sp>
      <p:sp>
        <p:nvSpPr>
          <p:cNvPr id="372" name="Google Shape;372;p56"/>
          <p:cNvSpPr txBox="1"/>
          <p:nvPr/>
        </p:nvSpPr>
        <p:spPr>
          <a:xfrm>
            <a:off x="4727025" y="31533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Multi CPU</a:t>
            </a:r>
            <a:endParaRPr/>
          </a:p>
        </p:txBody>
      </p:sp>
      <p:cxnSp>
        <p:nvCxnSpPr>
          <p:cNvPr id="373" name="Google Shape;373;p56"/>
          <p:cNvCxnSpPr/>
          <p:nvPr/>
        </p:nvCxnSpPr>
        <p:spPr>
          <a:xfrm>
            <a:off x="2614500" y="4527600"/>
            <a:ext cx="3747900" cy="0"/>
          </a:xfrm>
          <a:prstGeom prst="straightConnector1">
            <a:avLst/>
          </a:prstGeom>
          <a:noFill/>
          <a:ln cap="flat" cmpd="sng" w="28575">
            <a:solidFill>
              <a:schemeClr val="dk2"/>
            </a:solidFill>
            <a:prstDash val="solid"/>
            <a:round/>
            <a:headEnd len="med" w="med" type="none"/>
            <a:tailEnd len="med" w="med" type="triangle"/>
          </a:ln>
        </p:spPr>
      </p:cxnSp>
      <p:cxnSp>
        <p:nvCxnSpPr>
          <p:cNvPr id="374" name="Google Shape;374;p56"/>
          <p:cNvCxnSpPr/>
          <p:nvPr/>
        </p:nvCxnSpPr>
        <p:spPr>
          <a:xfrm rot="10800000">
            <a:off x="832300" y="2247825"/>
            <a:ext cx="0" cy="1539900"/>
          </a:xfrm>
          <a:prstGeom prst="straightConnector1">
            <a:avLst/>
          </a:prstGeom>
          <a:noFill/>
          <a:ln cap="flat" cmpd="sng" w="28575">
            <a:solidFill>
              <a:schemeClr val="dk2"/>
            </a:solidFill>
            <a:prstDash val="solid"/>
            <a:round/>
            <a:headEnd len="med" w="med" type="none"/>
            <a:tailEnd len="med" w="med" type="triangle"/>
          </a:ln>
        </p:spPr>
      </p:cxnSp>
      <p:sp>
        <p:nvSpPr>
          <p:cNvPr id="375" name="Google Shape;375;p56"/>
          <p:cNvSpPr txBox="1"/>
          <p:nvPr/>
        </p:nvSpPr>
        <p:spPr>
          <a:xfrm>
            <a:off x="3580975" y="4612775"/>
            <a:ext cx="1723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out (parallel)</a:t>
            </a:r>
            <a:endParaRPr/>
          </a:p>
        </p:txBody>
      </p:sp>
      <p:sp>
        <p:nvSpPr>
          <p:cNvPr id="376" name="Google Shape;376;p56"/>
          <p:cNvSpPr txBox="1"/>
          <p:nvPr/>
        </p:nvSpPr>
        <p:spPr>
          <a:xfrm rot="-5400000">
            <a:off x="-489475" y="2703000"/>
            <a:ext cx="1954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Scale up (accelerate)</a:t>
            </a:r>
            <a:endParaRPr/>
          </a:p>
        </p:txBody>
      </p:sp>
      <p:pic>
        <p:nvPicPr>
          <p:cNvPr id="377" name="Google Shape;377;p56"/>
          <p:cNvPicPr preferRelativeResize="0"/>
          <p:nvPr/>
        </p:nvPicPr>
        <p:blipFill>
          <a:blip r:embed="rId3">
            <a:alphaModFix/>
          </a:blip>
          <a:stretch>
            <a:fillRect/>
          </a:stretch>
        </p:blipFill>
        <p:spPr>
          <a:xfrm>
            <a:off x="2896275" y="3260971"/>
            <a:ext cx="1302450" cy="542675"/>
          </a:xfrm>
          <a:prstGeom prst="rect">
            <a:avLst/>
          </a:prstGeom>
          <a:noFill/>
          <a:ln>
            <a:noFill/>
          </a:ln>
        </p:spPr>
      </p:pic>
      <p:pic>
        <p:nvPicPr>
          <p:cNvPr id="378" name="Google Shape;378;p56"/>
          <p:cNvPicPr preferRelativeResize="0"/>
          <p:nvPr/>
        </p:nvPicPr>
        <p:blipFill>
          <a:blip r:embed="rId4">
            <a:alphaModFix/>
          </a:blip>
          <a:stretch>
            <a:fillRect/>
          </a:stretch>
        </p:blipFill>
        <p:spPr>
          <a:xfrm>
            <a:off x="2932625" y="1642375"/>
            <a:ext cx="1266099" cy="633050"/>
          </a:xfrm>
          <a:prstGeom prst="rect">
            <a:avLst/>
          </a:prstGeom>
          <a:noFill/>
          <a:ln>
            <a:noFill/>
          </a:ln>
        </p:spPr>
      </p:pic>
      <p:pic>
        <p:nvPicPr>
          <p:cNvPr id="379" name="Google Shape;379;p56"/>
          <p:cNvPicPr preferRelativeResize="0"/>
          <p:nvPr/>
        </p:nvPicPr>
        <p:blipFill>
          <a:blip r:embed="rId5">
            <a:alphaModFix/>
          </a:blip>
          <a:stretch>
            <a:fillRect/>
          </a:stretch>
        </p:blipFill>
        <p:spPr>
          <a:xfrm>
            <a:off x="6834850" y="3091213"/>
            <a:ext cx="882200" cy="882200"/>
          </a:xfrm>
          <a:prstGeom prst="rect">
            <a:avLst/>
          </a:prstGeom>
          <a:noFill/>
          <a:ln>
            <a:noFill/>
          </a:ln>
        </p:spPr>
      </p:pic>
      <p:pic>
        <p:nvPicPr>
          <p:cNvPr id="380" name="Google Shape;380;p56"/>
          <p:cNvPicPr preferRelativeResize="0"/>
          <p:nvPr/>
        </p:nvPicPr>
        <p:blipFill>
          <a:blip r:embed="rId4">
            <a:alphaModFix/>
          </a:blip>
          <a:stretch>
            <a:fillRect/>
          </a:stretch>
        </p:blipFill>
        <p:spPr>
          <a:xfrm>
            <a:off x="6642900" y="1642375"/>
            <a:ext cx="1266099" cy="633050"/>
          </a:xfrm>
          <a:prstGeom prst="rect">
            <a:avLst/>
          </a:prstGeom>
          <a:noFill/>
          <a:ln>
            <a:noFill/>
          </a:ln>
        </p:spPr>
      </p:pic>
      <p:pic>
        <p:nvPicPr>
          <p:cNvPr id="381" name="Google Shape;381;p56"/>
          <p:cNvPicPr preferRelativeResize="0"/>
          <p:nvPr/>
        </p:nvPicPr>
        <p:blipFill>
          <a:blip r:embed="rId5">
            <a:alphaModFix/>
          </a:blip>
          <a:stretch>
            <a:fillRect/>
          </a:stretch>
        </p:blipFill>
        <p:spPr>
          <a:xfrm>
            <a:off x="6834850" y="1946100"/>
            <a:ext cx="882200" cy="882200"/>
          </a:xfrm>
          <a:prstGeom prst="rect">
            <a:avLst/>
          </a:prstGeom>
          <a:noFill/>
          <a:ln>
            <a:noFill/>
          </a:ln>
        </p:spPr>
      </p:pic>
      <p:sp>
        <p:nvSpPr>
          <p:cNvPr id="382" name="Google Shape;382;p56"/>
          <p:cNvSpPr txBox="1"/>
          <p:nvPr/>
        </p:nvSpPr>
        <p:spPr>
          <a:xfrm>
            <a:off x="6526175" y="4789225"/>
            <a:ext cx="3774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Via https://twitter.com/mrocklin/status/1108060117495218176</a:t>
            </a:r>
            <a:endParaRPr sz="7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7"/>
          <p:cNvSpPr txBox="1"/>
          <p:nvPr/>
        </p:nvSpPr>
        <p:spPr>
          <a:xfrm>
            <a:off x="10233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One GPU: 1min 37s</a:t>
            </a:r>
            <a:endParaRPr/>
          </a:p>
        </p:txBody>
      </p:sp>
      <p:sp>
        <p:nvSpPr>
          <p:cNvPr id="388" name="Google Shape;388;p57"/>
          <p:cNvSpPr txBox="1"/>
          <p:nvPr/>
        </p:nvSpPr>
        <p:spPr>
          <a:xfrm>
            <a:off x="4727025" y="15594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 + RAPIDS</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8 GPUs: 19s</a:t>
            </a:r>
            <a:endParaRPr/>
          </a:p>
        </p:txBody>
      </p:sp>
      <p:sp>
        <p:nvSpPr>
          <p:cNvPr id="389" name="Google Shape;389;p57"/>
          <p:cNvSpPr txBox="1"/>
          <p:nvPr/>
        </p:nvSpPr>
        <p:spPr>
          <a:xfrm>
            <a:off x="1051225" y="3153350"/>
            <a:ext cx="32472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 (single threaded)</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One CPU core: 2hr 39min</a:t>
            </a:r>
            <a:endParaRPr/>
          </a:p>
        </p:txBody>
      </p:sp>
      <p:sp>
        <p:nvSpPr>
          <p:cNvPr id="390" name="Google Shape;390;p57"/>
          <p:cNvSpPr txBox="1"/>
          <p:nvPr/>
        </p:nvSpPr>
        <p:spPr>
          <a:xfrm>
            <a:off x="4727025" y="3153350"/>
            <a:ext cx="3275100" cy="1159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Dask (multi-threaded)</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40 CPU cores: 11min 30s</a:t>
            </a:r>
            <a:endParaRPr/>
          </a:p>
        </p:txBody>
      </p:sp>
      <p:sp>
        <p:nvSpPr>
          <p:cNvPr id="391" name="Google Shape;391;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Summing 2TB of random data</a:t>
            </a:r>
            <a:endParaRPr/>
          </a:p>
        </p:txBody>
      </p:sp>
      <p:sp>
        <p:nvSpPr>
          <p:cNvPr id="392" name="Google Shape;392;p57"/>
          <p:cNvSpPr txBox="1"/>
          <p:nvPr/>
        </p:nvSpPr>
        <p:spPr>
          <a:xfrm>
            <a:off x="1096050" y="4665750"/>
            <a:ext cx="69519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Details: http://matthewrocklin.com/blog/work/2019/01/03/dask-array-gpus-first-steps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Speeding up Single Cell analysis</a:t>
            </a:r>
            <a:endParaRPr/>
          </a:p>
        </p:txBody>
      </p:sp>
      <p:pic>
        <p:nvPicPr>
          <p:cNvPr id="398" name="Google Shape;398;p58"/>
          <p:cNvPicPr preferRelativeResize="0"/>
          <p:nvPr/>
        </p:nvPicPr>
        <p:blipFill>
          <a:blip r:embed="rId3">
            <a:alphaModFix/>
          </a:blip>
          <a:stretch>
            <a:fillRect/>
          </a:stretch>
        </p:blipFill>
        <p:spPr>
          <a:xfrm>
            <a:off x="542925" y="1272913"/>
            <a:ext cx="8058150" cy="3095625"/>
          </a:xfrm>
          <a:prstGeom prst="rect">
            <a:avLst/>
          </a:prstGeom>
          <a:noFill/>
          <a:ln>
            <a:noFill/>
          </a:ln>
        </p:spPr>
      </p:pic>
      <p:sp>
        <p:nvSpPr>
          <p:cNvPr id="399" name="Google Shape;399;p58"/>
          <p:cNvSpPr txBox="1"/>
          <p:nvPr/>
        </p:nvSpPr>
        <p:spPr>
          <a:xfrm>
            <a:off x="897825" y="4547825"/>
            <a:ext cx="68997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Details: </a:t>
            </a:r>
            <a:r>
              <a:rPr lang="en"/>
              <a:t>https://github.com/tomwhite/scanpy_usage/tree/rapids-gpu/1909_rapids_gpu</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we still need clusters?</a:t>
            </a:r>
            <a:endParaRPr/>
          </a:p>
        </p:txBody>
      </p:sp>
      <p:sp>
        <p:nvSpPr>
          <p:cNvPr id="405" name="Google Shape;405;p5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urier New"/>
                <a:ea typeface="Courier New"/>
                <a:cs typeface="Courier New"/>
                <a:sym typeface="Courier New"/>
              </a:rPr>
              <a:t>M2-ultramem-416</a:t>
            </a:r>
            <a:endParaRPr>
              <a:latin typeface="Courier New"/>
              <a:ea typeface="Courier New"/>
              <a:cs typeface="Courier New"/>
              <a:sym typeface="Courier New"/>
            </a:endParaRPr>
          </a:p>
          <a:p>
            <a:pPr indent="-317500" lvl="0" marL="457200" rtl="0" algn="l">
              <a:spcBef>
                <a:spcPts val="1600"/>
              </a:spcBef>
              <a:spcAft>
                <a:spcPts val="0"/>
              </a:spcAft>
              <a:buSzPts val="1400"/>
              <a:buChar char="●"/>
            </a:pPr>
            <a:r>
              <a:rPr lang="en"/>
              <a:t>416 vCPUs</a:t>
            </a:r>
            <a:endParaRPr/>
          </a:p>
          <a:p>
            <a:pPr indent="-317500" lvl="0" marL="457200" rtl="0" algn="l">
              <a:spcBef>
                <a:spcPts val="0"/>
              </a:spcBef>
              <a:spcAft>
                <a:spcPts val="0"/>
              </a:spcAft>
              <a:buSzPts val="1400"/>
              <a:buChar char="●"/>
            </a:pPr>
            <a:r>
              <a:rPr lang="en"/>
              <a:t>11.7 TB memory</a:t>
            </a:r>
            <a:endParaRPr/>
          </a:p>
          <a:p>
            <a:pPr indent="-304800" lvl="1" marL="914400" rtl="0" algn="l">
              <a:spcBef>
                <a:spcPts val="0"/>
              </a:spcBef>
              <a:spcAft>
                <a:spcPts val="0"/>
              </a:spcAft>
              <a:buSzPts val="1200"/>
              <a:buChar char="○"/>
            </a:pPr>
            <a:r>
              <a:rPr lang="en"/>
              <a:t>10</a:t>
            </a:r>
            <a:r>
              <a:rPr baseline="30000" lang="en"/>
              <a:t>8</a:t>
            </a:r>
            <a:r>
              <a:rPr lang="en"/>
              <a:t> cells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0"/>
              </a:spcAft>
              <a:buNone/>
            </a:pPr>
            <a:r>
              <a:rPr lang="en">
                <a:latin typeface="Courier New"/>
                <a:ea typeface="Courier New"/>
                <a:cs typeface="Courier New"/>
                <a:sym typeface="Courier New"/>
              </a:rPr>
              <a:t>nvidia-tesla-v100</a:t>
            </a:r>
            <a:endParaRPr>
              <a:latin typeface="Courier New"/>
              <a:ea typeface="Courier New"/>
              <a:cs typeface="Courier New"/>
              <a:sym typeface="Courier New"/>
            </a:endParaRPr>
          </a:p>
          <a:p>
            <a:pPr indent="-317500" lvl="0" marL="457200" rtl="0" algn="l">
              <a:spcBef>
                <a:spcPts val="1600"/>
              </a:spcBef>
              <a:spcAft>
                <a:spcPts val="0"/>
              </a:spcAft>
              <a:buSzPts val="1400"/>
              <a:buChar char="●"/>
            </a:pPr>
            <a:r>
              <a:rPr lang="en"/>
              <a:t>8 GPUs</a:t>
            </a:r>
            <a:endParaRPr/>
          </a:p>
          <a:p>
            <a:pPr indent="-317500" lvl="0" marL="457200" rtl="0" algn="l">
              <a:spcBef>
                <a:spcPts val="0"/>
              </a:spcBef>
              <a:spcAft>
                <a:spcPts val="0"/>
              </a:spcAft>
              <a:buSzPts val="1400"/>
              <a:buChar char="●"/>
            </a:pPr>
            <a:r>
              <a:rPr lang="en"/>
              <a:t>96 vCPUs</a:t>
            </a:r>
            <a:endParaRPr/>
          </a:p>
          <a:p>
            <a:pPr indent="-317500" lvl="0" marL="457200" rtl="0" algn="l">
              <a:spcBef>
                <a:spcPts val="0"/>
              </a:spcBef>
              <a:spcAft>
                <a:spcPts val="0"/>
              </a:spcAft>
              <a:buSzPts val="1400"/>
              <a:buChar char="●"/>
            </a:pPr>
            <a:r>
              <a:rPr lang="en"/>
              <a:t>624 GB memory</a:t>
            </a:r>
            <a:endParaRPr/>
          </a:p>
          <a:p>
            <a:pPr indent="0" lvl="0" marL="0" rtl="0" algn="l">
              <a:spcBef>
                <a:spcPts val="1600"/>
              </a:spcBef>
              <a:spcAft>
                <a:spcPts val="1600"/>
              </a:spcAft>
              <a:buNone/>
            </a:pPr>
            <a:r>
              <a:t/>
            </a:r>
            <a:endParaRPr/>
          </a:p>
        </p:txBody>
      </p:sp>
      <p:sp>
        <p:nvSpPr>
          <p:cNvPr id="406" name="Google Shape;406;p5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1600"/>
              </a:spcBef>
              <a:spcAft>
                <a:spcPts val="1600"/>
              </a:spcAft>
              <a:buNone/>
            </a:pPr>
            <a:r>
              <a:t/>
            </a:r>
            <a:endParaRPr/>
          </a:p>
        </p:txBody>
      </p:sp>
      <p:sp>
        <p:nvSpPr>
          <p:cNvPr id="407" name="Google Shape;407;p59"/>
          <p:cNvSpPr txBox="1"/>
          <p:nvPr/>
        </p:nvSpPr>
        <p:spPr>
          <a:xfrm>
            <a:off x="2490175" y="4639800"/>
            <a:ext cx="56967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https://cloud.google.com/compute/docs/machine-types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0"/>
          <p:cNvSpPr txBox="1"/>
          <p:nvPr>
            <p:ph type="ctrTitle"/>
          </p:nvPr>
        </p:nvSpPr>
        <p:spPr>
          <a:xfrm>
            <a:off x="2904528" y="744575"/>
            <a:ext cx="59277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413" name="Google Shape;413;p60"/>
          <p:cNvSpPr txBox="1"/>
          <p:nvPr>
            <p:ph idx="1" type="subTitle"/>
          </p:nvPr>
        </p:nvSpPr>
        <p:spPr>
          <a:xfrm>
            <a:off x="2904600" y="2834125"/>
            <a:ext cx="5927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Tom White</a:t>
            </a:r>
            <a:endParaRPr/>
          </a:p>
          <a:p>
            <a:pPr indent="0" lvl="0" marL="0" rtl="0" algn="ctr">
              <a:spcBef>
                <a:spcPts val="0"/>
              </a:spcBef>
              <a:spcAft>
                <a:spcPts val="0"/>
              </a:spcAft>
              <a:buNone/>
            </a:pPr>
            <a:r>
              <a:rPr lang="en"/>
              <a:t>@tom_e_white</a:t>
            </a:r>
            <a:endParaRPr/>
          </a:p>
        </p:txBody>
      </p:sp>
      <p:pic>
        <p:nvPicPr>
          <p:cNvPr id="414" name="Google Shape;414;p60"/>
          <p:cNvPicPr preferRelativeResize="0"/>
          <p:nvPr/>
        </p:nvPicPr>
        <p:blipFill>
          <a:blip r:embed="rId3">
            <a:alphaModFix/>
          </a:blip>
          <a:stretch>
            <a:fillRect/>
          </a:stretch>
        </p:blipFill>
        <p:spPr>
          <a:xfrm>
            <a:off x="0" y="0"/>
            <a:ext cx="2571749" cy="5143498"/>
          </a:xfrm>
          <a:prstGeom prst="rect">
            <a:avLst/>
          </a:prstGeom>
          <a:noFill/>
          <a:ln>
            <a:noFill/>
          </a:ln>
        </p:spPr>
      </p:pic>
      <p:sp>
        <p:nvSpPr>
          <p:cNvPr id="415" name="Google Shape;415;p60"/>
          <p:cNvSpPr txBox="1"/>
          <p:nvPr/>
        </p:nvSpPr>
        <p:spPr>
          <a:xfrm>
            <a:off x="6210575" y="4787875"/>
            <a:ext cx="29334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Illustration by David S. Goodsell, the Scripps Research Institute.</a:t>
            </a:r>
            <a:endParaRPr sz="7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Cells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Scaling Nearest Neighbours</a:t>
            </a:r>
            <a:endParaRPr/>
          </a:p>
        </p:txBody>
      </p:sp>
      <p:sp>
        <p:nvSpPr>
          <p:cNvPr id="425" name="Google Shape;425;p6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Nearest neighbours in RAPIDS is limited by memory of a single GPU (16GB)</a:t>
            </a:r>
            <a:endParaRPr/>
          </a:p>
          <a:p>
            <a:pPr indent="-317500" lvl="0" marL="457200" rtl="0" algn="l">
              <a:spcBef>
                <a:spcPts val="0"/>
              </a:spcBef>
              <a:spcAft>
                <a:spcPts val="0"/>
              </a:spcAft>
              <a:buSzPts val="1400"/>
              <a:buChar char="●"/>
            </a:pPr>
            <a:r>
              <a:rPr lang="en"/>
              <a:t>Can we parallelize it?</a:t>
            </a:r>
            <a:endParaRPr/>
          </a:p>
          <a:p>
            <a:pPr indent="-317500" lvl="0" marL="457200" rtl="0" algn="l">
              <a:spcBef>
                <a:spcPts val="0"/>
              </a:spcBef>
              <a:spcAft>
                <a:spcPts val="0"/>
              </a:spcAft>
              <a:buSzPts val="1400"/>
              <a:buChar char="●"/>
            </a:pPr>
            <a:r>
              <a:rPr lang="en"/>
              <a:t>Nearest neighbours is a graph algorithm</a:t>
            </a:r>
            <a:endParaRPr/>
          </a:p>
          <a:p>
            <a:pPr indent="-304800" lvl="1" marL="914400" rtl="0" algn="l">
              <a:spcBef>
                <a:spcPts val="0"/>
              </a:spcBef>
              <a:spcAft>
                <a:spcPts val="0"/>
              </a:spcAft>
              <a:buSzPts val="1200"/>
              <a:buChar char="○"/>
            </a:pPr>
            <a:r>
              <a:rPr lang="en"/>
              <a:t>Difficult to parallelize efficiently in general</a:t>
            </a:r>
            <a:endParaRPr/>
          </a:p>
          <a:p>
            <a:pPr indent="-317500" lvl="0" marL="457200" rtl="0" algn="l">
              <a:spcBef>
                <a:spcPts val="0"/>
              </a:spcBef>
              <a:spcAft>
                <a:spcPts val="0"/>
              </a:spcAft>
              <a:buSzPts val="1400"/>
              <a:buChar char="●"/>
            </a:pPr>
            <a:r>
              <a:rPr lang="en"/>
              <a:t>But, NN-Descent has a MapReduce </a:t>
            </a:r>
            <a:r>
              <a:rPr i="1" lang="en"/>
              <a:t>style</a:t>
            </a:r>
            <a:r>
              <a:rPr lang="en"/>
              <a:t> parallel algorithm</a:t>
            </a:r>
            <a:endParaRPr/>
          </a:p>
          <a:p>
            <a:pPr indent="-304800" lvl="1" marL="914400" rtl="0" algn="l">
              <a:spcBef>
                <a:spcPts val="0"/>
              </a:spcBef>
              <a:spcAft>
                <a:spcPts val="0"/>
              </a:spcAft>
              <a:buSzPts val="1200"/>
              <a:buChar char="○"/>
            </a:pPr>
            <a:r>
              <a:rPr lang="en" sz="1100" u="sng">
                <a:solidFill>
                  <a:schemeClr val="hlink"/>
                </a:solidFill>
                <a:hlinkClick r:id="rId3"/>
              </a:rPr>
              <a:t>https://github.com/lmcinnes/pynndescent</a:t>
            </a:r>
            <a:endParaRPr/>
          </a:p>
          <a:p>
            <a:pPr indent="-317500" lvl="0" marL="457200" rtl="0" algn="l">
              <a:spcBef>
                <a:spcPts val="0"/>
              </a:spcBef>
              <a:spcAft>
                <a:spcPts val="0"/>
              </a:spcAft>
              <a:buSzPts val="1400"/>
              <a:buChar char="●"/>
            </a:pPr>
            <a:r>
              <a:rPr lang="en"/>
              <a:t>Works very well on multiple CPUs with shared memory</a:t>
            </a:r>
            <a:endParaRPr/>
          </a:p>
          <a:p>
            <a:pPr indent="-317500" lvl="0" marL="457200" rtl="0" algn="l">
              <a:spcBef>
                <a:spcPts val="0"/>
              </a:spcBef>
              <a:spcAft>
                <a:spcPts val="0"/>
              </a:spcAft>
              <a:buSzPts val="1400"/>
              <a:buChar char="●"/>
            </a:pPr>
            <a:r>
              <a:rPr lang="en"/>
              <a:t>We have &gt;&gt;16GB available so can scale a lot further (potentially 100 million cells)</a:t>
            </a:r>
            <a:endParaRPr/>
          </a:p>
          <a:p>
            <a:pPr indent="0" lvl="0" marL="457200" rtl="0" algn="l">
              <a:spcBef>
                <a:spcPts val="1600"/>
              </a:spcBef>
              <a:spcAft>
                <a:spcPts val="1600"/>
              </a:spcAft>
              <a:buNone/>
            </a:pPr>
            <a:r>
              <a:t/>
            </a:r>
            <a:endParaRPr/>
          </a:p>
        </p:txBody>
      </p:sp>
      <p:sp>
        <p:nvSpPr>
          <p:cNvPr id="426" name="Google Shape;426;p6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~3x speedup with 16 CPU cores running on 130K cells</a:t>
            </a:r>
            <a:endParaRPr/>
          </a:p>
        </p:txBody>
      </p:sp>
      <p:sp>
        <p:nvSpPr>
          <p:cNvPr id="427" name="Google Shape;427;p62"/>
          <p:cNvSpPr txBox="1"/>
          <p:nvPr/>
        </p:nvSpPr>
        <p:spPr>
          <a:xfrm>
            <a:off x="5148150" y="1976250"/>
            <a:ext cx="3368400" cy="27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Courier New"/>
                <a:ea typeface="Courier New"/>
                <a:cs typeface="Courier New"/>
                <a:sym typeface="Courier New"/>
              </a:rPr>
              <a:t>computing neighbors</a:t>
            </a:r>
            <a:endParaRPr sz="1200">
              <a:solidFill>
                <a:srgbClr val="000000"/>
              </a:solidFill>
              <a:highlight>
                <a:srgbClr val="FFFFFF"/>
              </a:highlight>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Courier New"/>
                <a:ea typeface="Courier New"/>
                <a:cs typeface="Courier New"/>
                <a:sym typeface="Courier New"/>
              </a:rPr>
              <a:t>   using 'X_pca' with n_pcs = 50</a:t>
            </a:r>
            <a:endParaRPr sz="1200">
              <a:solidFill>
                <a:srgbClr val="000000"/>
              </a:solidFill>
              <a:highlight>
                <a:srgbClr val="FFFFFF"/>
              </a:highlight>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Courier New"/>
                <a:ea typeface="Courier New"/>
                <a:cs typeface="Courier New"/>
                <a:sym typeface="Courier New"/>
              </a:rPr>
              <a:t>   finished (</a:t>
            </a:r>
            <a:r>
              <a:rPr lang="en" sz="1200">
                <a:solidFill>
                  <a:srgbClr val="FF0000"/>
                </a:solidFill>
                <a:highlight>
                  <a:srgbClr val="FFFFFF"/>
                </a:highlight>
                <a:latin typeface="Courier New"/>
                <a:ea typeface="Courier New"/>
                <a:cs typeface="Courier New"/>
                <a:sym typeface="Courier New"/>
              </a:rPr>
              <a:t>0:01:31.54</a:t>
            </a:r>
            <a:r>
              <a:rPr lang="en" sz="1200">
                <a:solidFill>
                  <a:srgbClr val="000000"/>
                </a:solidFill>
                <a:highlight>
                  <a:srgbClr val="FFFFFF"/>
                </a:highlight>
                <a:latin typeface="Courier New"/>
                <a:ea typeface="Courier New"/>
                <a:cs typeface="Courier New"/>
                <a:sym typeface="Courier New"/>
              </a:rPr>
              <a:t>)</a:t>
            </a:r>
            <a:endParaRPr sz="1200">
              <a:solidFill>
                <a:srgbClr val="000000"/>
              </a:solidFill>
              <a:highlight>
                <a:srgbClr val="FFFFFF"/>
              </a:highlight>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200">
              <a:highlight>
                <a:srgbClr val="FFFFFF"/>
              </a:highlight>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200">
                <a:solidFill>
                  <a:schemeClr val="dk1"/>
                </a:solidFill>
                <a:highlight>
                  <a:schemeClr val="lt1"/>
                </a:highlight>
                <a:latin typeface="Courier New"/>
                <a:ea typeface="Courier New"/>
                <a:cs typeface="Courier New"/>
                <a:sym typeface="Courier New"/>
              </a:rPr>
              <a:t>computing neighbors</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200">
                <a:solidFill>
                  <a:schemeClr val="dk1"/>
                </a:solidFill>
                <a:highlight>
                  <a:schemeClr val="lt1"/>
                </a:highlight>
                <a:latin typeface="Courier New"/>
                <a:ea typeface="Courier New"/>
                <a:cs typeface="Courier New"/>
                <a:sym typeface="Courier New"/>
              </a:rPr>
              <a:t>   using 'X_pca' with n_pcs = 50</a:t>
            </a:r>
            <a:endParaRPr sz="1200">
              <a:solidFill>
                <a:schemeClr val="dk1"/>
              </a:solidFill>
              <a:highlight>
                <a:schemeClr val="lt1"/>
              </a:highlight>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200">
                <a:solidFill>
                  <a:schemeClr val="dk1"/>
                </a:solidFill>
                <a:highlight>
                  <a:schemeClr val="lt1"/>
                </a:highlight>
                <a:latin typeface="Courier New"/>
                <a:ea typeface="Courier New"/>
                <a:cs typeface="Courier New"/>
                <a:sym typeface="Courier New"/>
              </a:rPr>
              <a:t>   finished (</a:t>
            </a:r>
            <a:r>
              <a:rPr lang="en" sz="1200">
                <a:solidFill>
                  <a:srgbClr val="FF0000"/>
                </a:solidFill>
                <a:highlight>
                  <a:schemeClr val="lt1"/>
                </a:highlight>
                <a:latin typeface="Courier New"/>
                <a:ea typeface="Courier New"/>
                <a:cs typeface="Courier New"/>
                <a:sym typeface="Courier New"/>
              </a:rPr>
              <a:t>0:00:32.02</a:t>
            </a:r>
            <a:r>
              <a:rPr lang="en" sz="1200">
                <a:solidFill>
                  <a:schemeClr val="dk1"/>
                </a:solidFill>
                <a:highlight>
                  <a:schemeClr val="lt1"/>
                </a:highlight>
                <a:latin typeface="Courier New"/>
                <a:ea typeface="Courier New"/>
                <a:cs typeface="Courier New"/>
                <a:sym typeface="Courier New"/>
              </a:rPr>
              <a:t>)</a:t>
            </a:r>
            <a:endParaRPr sz="1200">
              <a:highlight>
                <a:srgbClr val="FFFFFF"/>
              </a:highlight>
              <a:latin typeface="Courier New"/>
              <a:ea typeface="Courier New"/>
              <a:cs typeface="Courier New"/>
              <a:sym typeface="Courier New"/>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63"/>
          <p:cNvSpPr txBox="1"/>
          <p:nvPr/>
        </p:nvSpPr>
        <p:spPr>
          <a:xfrm>
            <a:off x="661925" y="1140650"/>
            <a:ext cx="4455600" cy="39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 expression matrix data</a:t>
            </a:r>
            <a:endParaRPr/>
          </a:p>
        </p:txBody>
      </p:sp>
      <p:pic>
        <p:nvPicPr>
          <p:cNvPr id="434" name="Google Shape;434;p63"/>
          <p:cNvPicPr preferRelativeResize="0"/>
          <p:nvPr/>
        </p:nvPicPr>
        <p:blipFill>
          <a:blip r:embed="rId3">
            <a:alphaModFix/>
          </a:blip>
          <a:stretch>
            <a:fillRect/>
          </a:stretch>
        </p:blipFill>
        <p:spPr>
          <a:xfrm>
            <a:off x="32775" y="1448220"/>
            <a:ext cx="9144000" cy="33292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2732675" y="152400"/>
            <a:ext cx="3678642" cy="4838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2291525" y="435175"/>
            <a:ext cx="4046550" cy="4273150"/>
          </a:xfrm>
          <a:prstGeom prst="rect">
            <a:avLst/>
          </a:prstGeom>
          <a:noFill/>
          <a:ln>
            <a:noFill/>
          </a:ln>
        </p:spPr>
      </p:pic>
      <p:sp>
        <p:nvSpPr>
          <p:cNvPr id="95" name="Google Shape;95;p19"/>
          <p:cNvSpPr txBox="1"/>
          <p:nvPr/>
        </p:nvSpPr>
        <p:spPr>
          <a:xfrm>
            <a:off x="3462100" y="4845525"/>
            <a:ext cx="60942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CC BY-NC-SA  https://www.khanacademy.org/science/high-school-biology/hs-cells/hs-prokaryotes-and-eukaryotes/a/intro-to-eukaryotic-cells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2757875" y="152400"/>
            <a:ext cx="3628256"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1524000" y="1809750"/>
            <a:ext cx="6096000" cy="1524000"/>
          </a:xfrm>
          <a:prstGeom prst="rect">
            <a:avLst/>
          </a:prstGeom>
          <a:noFill/>
          <a:ln>
            <a:noFill/>
          </a:ln>
        </p:spPr>
      </p:pic>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Drop-seq</a:t>
            </a:r>
            <a:endParaRPr/>
          </a:p>
        </p:txBody>
      </p:sp>
      <p:sp>
        <p:nvSpPr>
          <p:cNvPr id="107" name="Google Shape;107;p21"/>
          <p:cNvSpPr txBox="1"/>
          <p:nvPr/>
        </p:nvSpPr>
        <p:spPr>
          <a:xfrm>
            <a:off x="2675250" y="4551350"/>
            <a:ext cx="3793500" cy="44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http://mccarrolllab.org/dropseq/</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